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75" r:id="rId5"/>
    <p:sldId id="258" r:id="rId6"/>
    <p:sldId id="259" r:id="rId7"/>
    <p:sldId id="260" r:id="rId8"/>
    <p:sldId id="261" r:id="rId9"/>
    <p:sldId id="262" r:id="rId10"/>
    <p:sldId id="281" r:id="rId11"/>
    <p:sldId id="282" r:id="rId12"/>
    <p:sldId id="283" r:id="rId13"/>
    <p:sldId id="284" r:id="rId14"/>
    <p:sldId id="285" r:id="rId15"/>
    <p:sldId id="286" r:id="rId16"/>
    <p:sldId id="287" r:id="rId17"/>
    <p:sldId id="263" r:id="rId18"/>
    <p:sldId id="279" r:id="rId19"/>
    <p:sldId id="264" r:id="rId20"/>
    <p:sldId id="280" r:id="rId21"/>
    <p:sldId id="265" r:id="rId22"/>
    <p:sldId id="266" r:id="rId23"/>
    <p:sldId id="268" r:id="rId24"/>
    <p:sldId id="289" r:id="rId25"/>
    <p:sldId id="290" r:id="rId26"/>
    <p:sldId id="291" r:id="rId27"/>
    <p:sldId id="292" r:id="rId28"/>
    <p:sldId id="294" r:id="rId29"/>
    <p:sldId id="293"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0"/>
    <p:restoredTop sz="86410"/>
  </p:normalViewPr>
  <p:slideViewPr>
    <p:cSldViewPr>
      <p:cViewPr>
        <p:scale>
          <a:sx n="120" d="100"/>
          <a:sy n="120" d="100"/>
        </p:scale>
        <p:origin x="-1013" y="-58"/>
      </p:cViewPr>
      <p:guideLst>
        <p:guide orient="horz" pos="2160"/>
        <p:guide pos="2880"/>
      </p:guideLst>
    </p:cSldViewPr>
  </p:slideViewPr>
  <p:outlineViewPr>
    <p:cViewPr>
      <p:scale>
        <a:sx n="33" d="100"/>
        <a:sy n="33" d="100"/>
      </p:scale>
      <p:origin x="0" y="19051"/>
    </p:cViewPr>
  </p:outlineViewPr>
  <p:notesTextViewPr>
    <p:cViewPr>
      <p:scale>
        <a:sx n="1" d="1"/>
        <a:sy n="1" d="1"/>
      </p:scale>
      <p:origin x="0" y="0"/>
    </p:cViewPr>
  </p:notesTextViewPr>
  <p:sorterViewPr>
    <p:cViewPr>
      <p:scale>
        <a:sx n="100" d="100"/>
        <a:sy n="100" d="100"/>
      </p:scale>
      <p:origin x="0" y="2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1683BE4-E23C-4A59-A7A0-E1F1C3C9A25C}"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334560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683BE4-E23C-4A59-A7A0-E1F1C3C9A25C}"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202202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683BE4-E23C-4A59-A7A0-E1F1C3C9A25C}"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68121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b="1">
                <a:solidFill>
                  <a:schemeClr val="accent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marL="0" indent="0">
              <a:buNone/>
              <a:defRPr sz="2400"/>
            </a:lvl1pPr>
            <a:lvl2pPr marL="800100" indent="-342900">
              <a:buFont typeface="Arial" panose="020B0604020202020204" pitchFamily="34" charset="0"/>
              <a:buChar char="•"/>
              <a:defRPr sz="2000"/>
            </a:lvl2pPr>
            <a:lvl3pPr>
              <a:defRPr sz="1600"/>
            </a:lvl3pPr>
            <a:lvl4pPr>
              <a:defRPr sz="1400"/>
            </a:lvl4pPr>
            <a:lvl5pPr>
              <a:defRPr sz="12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4" name="Espace réservé de la date 3"/>
          <p:cNvSpPr>
            <a:spLocks noGrp="1"/>
          </p:cNvSpPr>
          <p:nvPr>
            <p:ph type="dt" sz="half" idx="10"/>
          </p:nvPr>
        </p:nvSpPr>
        <p:spPr/>
        <p:txBody>
          <a:bodyPr/>
          <a:lstStyle/>
          <a:p>
            <a:fld id="{D1683BE4-E23C-4A59-A7A0-E1F1C3C9A25C}"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60279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683BE4-E23C-4A59-A7A0-E1F1C3C9A25C}"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246924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1683BE4-E23C-4A59-A7A0-E1F1C3C9A25C}" type="datetimeFigureOut">
              <a:rPr lang="fr-FR" smtClean="0"/>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258036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1683BE4-E23C-4A59-A7A0-E1F1C3C9A25C}" type="datetimeFigureOut">
              <a:rPr lang="fr-FR" smtClean="0"/>
              <a:t>13/10/2021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307041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1683BE4-E23C-4A59-A7A0-E1F1C3C9A25C}" type="datetimeFigureOut">
              <a:rPr lang="fr-FR" smtClean="0"/>
              <a:t>13/10/2021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4162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683BE4-E23C-4A59-A7A0-E1F1C3C9A25C}" type="datetimeFigureOut">
              <a:rPr lang="fr-FR" smtClean="0"/>
              <a:t>13/10/2021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297430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683BE4-E23C-4A59-A7A0-E1F1C3C9A25C}" type="datetimeFigureOut">
              <a:rPr lang="fr-FR" smtClean="0"/>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249149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683BE4-E23C-4A59-A7A0-E1F1C3C9A25C}" type="datetimeFigureOut">
              <a:rPr lang="fr-FR" smtClean="0"/>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6AD69-216A-47ED-990F-495D6D8F9D75}" type="slidenum">
              <a:rPr lang="fr-FR" smtClean="0"/>
              <a:t>‹N°›</a:t>
            </a:fld>
            <a:endParaRPr lang="fr-FR"/>
          </a:p>
        </p:txBody>
      </p:sp>
    </p:spTree>
    <p:extLst>
      <p:ext uri="{BB962C8B-B14F-4D97-AF65-F5344CB8AC3E}">
        <p14:creationId xmlns:p14="http://schemas.microsoft.com/office/powerpoint/2010/main" val="261216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83BE4-E23C-4A59-A7A0-E1F1C3C9A25C}" type="datetimeFigureOut">
              <a:rPr lang="fr-FR" smtClean="0"/>
              <a:t>13/10/2021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6AD69-216A-47ED-990F-495D6D8F9D75}" type="slidenum">
              <a:rPr lang="fr-FR" smtClean="0"/>
              <a:t>‹N°›</a:t>
            </a:fld>
            <a:endParaRPr lang="fr-FR"/>
          </a:p>
        </p:txBody>
      </p:sp>
    </p:spTree>
    <p:extLst>
      <p:ext uri="{BB962C8B-B14F-4D97-AF65-F5344CB8AC3E}">
        <p14:creationId xmlns:p14="http://schemas.microsoft.com/office/powerpoint/2010/main" val="2676726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gi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108467"/>
            <a:ext cx="7772400" cy="1470025"/>
          </a:xfrm>
        </p:spPr>
        <p:txBody>
          <a:bodyPr>
            <a:normAutofit fontScale="90000"/>
          </a:bodyPr>
          <a:lstStyle/>
          <a:p>
            <a:r>
              <a:rPr lang="fr-FR" dirty="0" smtClean="0">
                <a:solidFill>
                  <a:schemeClr val="accent1"/>
                </a:solidFill>
              </a:rPr>
              <a:t>Évaluation </a:t>
            </a:r>
            <a:r>
              <a:rPr lang="fr-FR" dirty="0">
                <a:solidFill>
                  <a:schemeClr val="accent1"/>
                </a:solidFill>
              </a:rPr>
              <a:t>finale du programme </a:t>
            </a:r>
            <a:br>
              <a:rPr lang="fr-FR" dirty="0">
                <a:solidFill>
                  <a:schemeClr val="accent1"/>
                </a:solidFill>
              </a:rPr>
            </a:br>
            <a:r>
              <a:rPr lang="fr-FR" dirty="0">
                <a:solidFill>
                  <a:schemeClr val="accent1"/>
                </a:solidFill>
              </a:rPr>
              <a:t>LEADER 2014-2020 </a:t>
            </a:r>
            <a:br>
              <a:rPr lang="fr-FR" dirty="0">
                <a:solidFill>
                  <a:schemeClr val="accent1"/>
                </a:solidFill>
              </a:rPr>
            </a:br>
            <a:r>
              <a:rPr lang="fr-FR" dirty="0">
                <a:solidFill>
                  <a:schemeClr val="accent1"/>
                </a:solidFill>
              </a:rPr>
              <a:t>du GAL Carcassonnais</a:t>
            </a:r>
          </a:p>
        </p:txBody>
      </p:sp>
      <p:sp>
        <p:nvSpPr>
          <p:cNvPr id="3" name="Sous-titre 2"/>
          <p:cNvSpPr>
            <a:spLocks noGrp="1"/>
          </p:cNvSpPr>
          <p:nvPr>
            <p:ph type="subTitle" idx="1"/>
          </p:nvPr>
        </p:nvSpPr>
        <p:spPr>
          <a:xfrm>
            <a:off x="1331640" y="3933056"/>
            <a:ext cx="6400800" cy="1752600"/>
          </a:xfrm>
        </p:spPr>
        <p:txBody>
          <a:bodyPr>
            <a:normAutofit fontScale="77500" lnSpcReduction="20000"/>
          </a:bodyPr>
          <a:lstStyle/>
          <a:p>
            <a:r>
              <a:rPr lang="fr-FR" dirty="0"/>
              <a:t>"Renforcer les liens sur le Carcassonnais pour un développement équilibré du territoire</a:t>
            </a:r>
            <a:r>
              <a:rPr lang="fr-FR" dirty="0" smtClean="0"/>
              <a:t>"</a:t>
            </a:r>
            <a:endParaRPr lang="fr-FR" dirty="0"/>
          </a:p>
          <a:p>
            <a:r>
              <a:rPr lang="fr-FR" b="1" dirty="0"/>
              <a:t> </a:t>
            </a:r>
            <a:endParaRPr lang="fr-FR" dirty="0"/>
          </a:p>
          <a:p>
            <a:r>
              <a:rPr lang="fr-FR" b="1" dirty="0"/>
              <a:t>Octobre 2021</a:t>
            </a:r>
            <a:endParaRPr lang="fr-FR" dirty="0"/>
          </a:p>
          <a:p>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129" y="5899696"/>
            <a:ext cx="548934" cy="365956"/>
          </a:xfrm>
          <a:prstGeom prst="rect">
            <a:avLst/>
          </a:prstGeom>
        </p:spPr>
      </p:pic>
      <p:pic>
        <p:nvPicPr>
          <p:cNvPr id="8" name="Image 1" descr="logoSitelle.jpg"/>
          <p:cNvPicPr>
            <a:picLocks noChangeAspect="1" noChangeArrowheads="1"/>
          </p:cNvPicPr>
          <p:nvPr/>
        </p:nvPicPr>
        <p:blipFill>
          <a:blip r:embed="rId3" cstate="print"/>
          <a:srcRect/>
          <a:stretch>
            <a:fillRect/>
          </a:stretch>
        </p:blipFill>
        <p:spPr bwMode="auto">
          <a:xfrm>
            <a:off x="827584" y="4941168"/>
            <a:ext cx="841375" cy="887413"/>
          </a:xfrm>
          <a:prstGeom prst="rect">
            <a:avLst/>
          </a:prstGeom>
          <a:noFill/>
          <a:ln w="9525">
            <a:noFill/>
            <a:miter lim="800000"/>
            <a:headEnd/>
            <a:tailEnd/>
          </a:ln>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07343"/>
            <a:ext cx="6588224" cy="12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5828581"/>
            <a:ext cx="539908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53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a:t>Le </a:t>
            </a:r>
            <a:r>
              <a:rPr lang="fr-FR" dirty="0" smtClean="0"/>
              <a:t>Groupe d’Action Locale</a:t>
            </a:r>
            <a:endParaRPr lang="fr-FR" dirty="0"/>
          </a:p>
        </p:txBody>
      </p:sp>
      <p:sp>
        <p:nvSpPr>
          <p:cNvPr id="3" name="Espace réservé du contenu 2"/>
          <p:cNvSpPr>
            <a:spLocks noGrp="1"/>
          </p:cNvSpPr>
          <p:nvPr>
            <p:ph idx="1"/>
          </p:nvPr>
        </p:nvSpPr>
        <p:spPr>
          <a:xfrm>
            <a:off x="457200" y="1600200"/>
            <a:ext cx="4762872" cy="4525963"/>
          </a:xfrm>
        </p:spPr>
        <p:txBody>
          <a:bodyPr>
            <a:noAutofit/>
          </a:bodyPr>
          <a:lstStyle/>
          <a:p>
            <a:r>
              <a:rPr lang="fr-FR" sz="1600" dirty="0"/>
              <a:t>La structure porteuse du GAL est l’association du Pays Carcassonnais.  Seuls 17% des GAL français sont portés par une association, et 1/3 des GAL recouvrent des Pays, soit 113 GAL sur 339</a:t>
            </a:r>
            <a:r>
              <a:rPr lang="fr-FR" sz="1600" dirty="0" smtClean="0"/>
              <a:t>.</a:t>
            </a:r>
          </a:p>
          <a:p>
            <a:endParaRPr lang="fr-FR" sz="1600" dirty="0"/>
          </a:p>
          <a:p>
            <a:endParaRPr lang="fr-FR" sz="1600" dirty="0" smtClean="0"/>
          </a:p>
          <a:p>
            <a:r>
              <a:rPr lang="fr-FR" sz="1600" dirty="0"/>
              <a:t> Le portage par le Pays présente plusieurs intérêts :</a:t>
            </a:r>
          </a:p>
          <a:p>
            <a:r>
              <a:rPr lang="fr-FR" sz="1600" dirty="0"/>
              <a:t> </a:t>
            </a:r>
          </a:p>
          <a:p>
            <a:pPr marL="285750" lvl="0" indent="-285750">
              <a:buFont typeface="Arial" panose="020B0604020202020204" pitchFamily="34" charset="0"/>
              <a:buChar char="•"/>
            </a:pPr>
            <a:r>
              <a:rPr lang="fr-FR" sz="1600" dirty="0"/>
              <a:t>Il permet de définir et de mettre en œuvre un projet LEADER sur un territoire cohérent dont les composantes partagent des problématiques et des enjeux similaires.</a:t>
            </a:r>
          </a:p>
          <a:p>
            <a:pPr marL="28575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sz="1600" dirty="0"/>
              <a:t>Il transcende les échelons administratifs et politiques des intercommunalités.</a:t>
            </a:r>
          </a:p>
          <a:p>
            <a:pPr marL="28575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sz="1600" dirty="0"/>
              <a:t>Il permet un mode gestion plus souple.</a:t>
            </a:r>
          </a:p>
          <a:p>
            <a:endParaRPr lang="fr-FR" sz="1600" dirty="0"/>
          </a:p>
          <a:p>
            <a:endParaRPr lang="fr-FR" sz="1600" dirty="0"/>
          </a:p>
          <a:p>
            <a:endParaRPr lang="fr-FR" sz="1600" dirty="0" smtClean="0"/>
          </a:p>
          <a:p>
            <a:endParaRPr lang="fr-FR" sz="1600" dirty="0"/>
          </a:p>
          <a:p>
            <a:r>
              <a:rPr lang="fr-FR" sz="1600" dirty="0"/>
              <a:t> </a:t>
            </a:r>
          </a:p>
          <a:p>
            <a:endParaRPr lang="fr-FR" sz="2000"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73969"/>
            <a:ext cx="3816424" cy="2563490"/>
          </a:xfrm>
          <a:prstGeom prst="rect">
            <a:avLst/>
          </a:prstGeom>
          <a:noFill/>
          <a:ln>
            <a:noFill/>
          </a:ln>
        </p:spPr>
      </p:pic>
      <p:sp>
        <p:nvSpPr>
          <p:cNvPr id="5" name="ZoneTexte 4"/>
          <p:cNvSpPr txBox="1"/>
          <p:nvPr/>
        </p:nvSpPr>
        <p:spPr>
          <a:xfrm>
            <a:off x="5952570" y="4005064"/>
            <a:ext cx="2592288" cy="707886"/>
          </a:xfrm>
          <a:prstGeom prst="rect">
            <a:avLst/>
          </a:prstGeom>
          <a:noFill/>
        </p:spPr>
        <p:txBody>
          <a:bodyPr wrap="square" rtlCol="0">
            <a:spAutoFit/>
          </a:bodyPr>
          <a:lstStyle/>
          <a:p>
            <a:pPr algn="ctr"/>
            <a:r>
              <a:rPr lang="fr-FR" sz="1050" dirty="0" smtClean="0"/>
              <a:t>Source : étude sur la mesure 19 LEADER des PDR 2014-2020, Réseau Rural, 2019.</a:t>
            </a:r>
          </a:p>
          <a:p>
            <a:endParaRPr lang="fr-FR" dirty="0"/>
          </a:p>
        </p:txBody>
      </p:sp>
      <p:sp>
        <p:nvSpPr>
          <p:cNvPr id="6" name="Rectangle 5"/>
          <p:cNvSpPr/>
          <p:nvPr/>
        </p:nvSpPr>
        <p:spPr>
          <a:xfrm>
            <a:off x="5220072" y="5373216"/>
            <a:ext cx="3707904" cy="830997"/>
          </a:xfrm>
          <a:prstGeom prst="rect">
            <a:avLst/>
          </a:prstGeom>
          <a:ln>
            <a:solidFill>
              <a:schemeClr val="accent1"/>
            </a:solidFill>
          </a:ln>
        </p:spPr>
        <p:txBody>
          <a:bodyPr wrap="square">
            <a:spAutoFit/>
          </a:bodyPr>
          <a:lstStyle/>
          <a:p>
            <a:r>
              <a:rPr lang="fr-FR" sz="1600" i="1" dirty="0"/>
              <a:t>C’est grâce à son fonctionnement sous la forme associative et indépendante que l’on peut fonctionner comme ça. </a:t>
            </a:r>
            <a:endParaRPr lang="fr-FR" sz="1600" dirty="0"/>
          </a:p>
        </p:txBody>
      </p:sp>
    </p:spTree>
    <p:extLst>
      <p:ext uri="{BB962C8B-B14F-4D97-AF65-F5344CB8AC3E}">
        <p14:creationId xmlns:p14="http://schemas.microsoft.com/office/powerpoint/2010/main" val="2253420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comité de programmation</a:t>
            </a:r>
            <a:endParaRPr lang="fr-FR" dirty="0"/>
          </a:p>
        </p:txBody>
      </p:sp>
      <p:sp>
        <p:nvSpPr>
          <p:cNvPr id="3" name="Espace réservé du contenu 2"/>
          <p:cNvSpPr>
            <a:spLocks noGrp="1"/>
          </p:cNvSpPr>
          <p:nvPr>
            <p:ph idx="1"/>
          </p:nvPr>
        </p:nvSpPr>
        <p:spPr>
          <a:xfrm>
            <a:off x="457200" y="1600200"/>
            <a:ext cx="3610744" cy="4525963"/>
          </a:xfrm>
        </p:spPr>
        <p:txBody>
          <a:bodyPr>
            <a:normAutofit/>
          </a:bodyPr>
          <a:lstStyle/>
          <a:p>
            <a:r>
              <a:rPr lang="fr-FR" sz="2000" dirty="0" smtClean="0"/>
              <a:t>Des réunions sur l’ensemble du territoire qui contribuent :</a:t>
            </a:r>
          </a:p>
          <a:p>
            <a:endParaRPr lang="fr-FR" sz="2000" dirty="0" smtClean="0"/>
          </a:p>
          <a:p>
            <a:pPr marL="342900" indent="-342900">
              <a:buFontTx/>
              <a:buChar char="-"/>
            </a:pPr>
            <a:r>
              <a:rPr lang="fr-FR" sz="2000" dirty="0" smtClean="0"/>
              <a:t>À la connaissance des actions.</a:t>
            </a:r>
          </a:p>
          <a:p>
            <a:pPr marL="342900" indent="-342900">
              <a:buFontTx/>
              <a:buChar char="-"/>
            </a:pPr>
            <a:endParaRPr lang="fr-FR" sz="2000" dirty="0" smtClean="0"/>
          </a:p>
          <a:p>
            <a:pPr marL="342900" indent="-342900">
              <a:buFontTx/>
              <a:buChar char="-"/>
            </a:pPr>
            <a:r>
              <a:rPr lang="fr-FR" sz="2000" dirty="0" smtClean="0"/>
              <a:t>A la mise en réseau.</a:t>
            </a:r>
          </a:p>
          <a:p>
            <a:pPr marL="342900" indent="-342900">
              <a:buFontTx/>
              <a:buChar char="-"/>
            </a:pPr>
            <a:endParaRPr lang="fr-FR" sz="2000" dirty="0" smtClean="0"/>
          </a:p>
          <a:p>
            <a:pPr marL="342900" indent="-342900">
              <a:buFontTx/>
              <a:buChar char="-"/>
            </a:pPr>
            <a:r>
              <a:rPr lang="fr-FR" sz="2000" dirty="0" smtClean="0"/>
              <a:t>A l’information et à la sensibilisation des élus.</a:t>
            </a:r>
          </a:p>
          <a:p>
            <a:pPr marL="342900" indent="-342900">
              <a:buFontTx/>
              <a:buChar char="-"/>
            </a:pPr>
            <a:endParaRPr lang="fr-FR" sz="2000" dirty="0"/>
          </a:p>
        </p:txBody>
      </p:sp>
      <p:grpSp>
        <p:nvGrpSpPr>
          <p:cNvPr id="4" name="Groupe 3"/>
          <p:cNvGrpSpPr/>
          <p:nvPr/>
        </p:nvGrpSpPr>
        <p:grpSpPr>
          <a:xfrm>
            <a:off x="4252084" y="1550353"/>
            <a:ext cx="4366895" cy="3757295"/>
            <a:chOff x="0" y="0"/>
            <a:chExt cx="4367213" cy="3757612"/>
          </a:xfrm>
        </p:grpSpPr>
        <p:grpSp>
          <p:nvGrpSpPr>
            <p:cNvPr id="5" name="Groupe 4"/>
            <p:cNvGrpSpPr/>
            <p:nvPr/>
          </p:nvGrpSpPr>
          <p:grpSpPr>
            <a:xfrm>
              <a:off x="0" y="0"/>
              <a:ext cx="4367213" cy="3757612"/>
              <a:chOff x="0" y="0"/>
              <a:chExt cx="4367213" cy="3757612"/>
            </a:xfrm>
          </p:grpSpPr>
          <p:grpSp>
            <p:nvGrpSpPr>
              <p:cNvPr id="7" name="Groupe 6"/>
              <p:cNvGrpSpPr/>
              <p:nvPr/>
            </p:nvGrpSpPr>
            <p:grpSpPr>
              <a:xfrm>
                <a:off x="0" y="0"/>
                <a:ext cx="4367213" cy="3757612"/>
                <a:chOff x="0" y="0"/>
                <a:chExt cx="4367213" cy="3757612"/>
              </a:xfrm>
            </p:grpSpPr>
            <p:grpSp>
              <p:nvGrpSpPr>
                <p:cNvPr id="9" name="Groupe 8"/>
                <p:cNvGrpSpPr/>
                <p:nvPr/>
              </p:nvGrpSpPr>
              <p:grpSpPr>
                <a:xfrm>
                  <a:off x="0" y="0"/>
                  <a:ext cx="4367213" cy="3757612"/>
                  <a:chOff x="0" y="0"/>
                  <a:chExt cx="4367213" cy="3757612"/>
                </a:xfrm>
              </p:grpSpPr>
              <p:grpSp>
                <p:nvGrpSpPr>
                  <p:cNvPr id="28" name="Groupe 27"/>
                  <p:cNvGrpSpPr/>
                  <p:nvPr/>
                </p:nvGrpSpPr>
                <p:grpSpPr>
                  <a:xfrm>
                    <a:off x="0" y="0"/>
                    <a:ext cx="4367213" cy="3757612"/>
                    <a:chOff x="0" y="0"/>
                    <a:chExt cx="4367213" cy="3757612"/>
                  </a:xfrm>
                </p:grpSpPr>
                <p:pic>
                  <p:nvPicPr>
                    <p:cNvPr id="30" name="Image 29"/>
                    <p:cNvPicPr>
                      <a:picLocks noChangeAspect="1"/>
                    </p:cNvPicPr>
                    <p:nvPr/>
                  </p:nvPicPr>
                  <p:blipFill rotWithShape="1">
                    <a:blip r:embed="rId2">
                      <a:extLst>
                        <a:ext uri="{28A0092B-C50C-407E-A947-70E740481C1C}">
                          <a14:useLocalDpi xmlns:a14="http://schemas.microsoft.com/office/drawing/2010/main" val="0"/>
                        </a:ext>
                      </a:extLst>
                    </a:blip>
                    <a:srcRect l="72201" t="28748" r="9337" b="24161"/>
                    <a:stretch/>
                  </p:blipFill>
                  <p:spPr bwMode="auto">
                    <a:xfrm>
                      <a:off x="0" y="0"/>
                      <a:ext cx="4367213" cy="3757612"/>
                    </a:xfrm>
                    <a:prstGeom prst="rect">
                      <a:avLst/>
                    </a:prstGeom>
                    <a:ln>
                      <a:noFill/>
                    </a:ln>
                    <a:extLst>
                      <a:ext uri="{53640926-AAD7-44D8-BBD7-CCE9431645EC}">
                        <a14:shadowObscured xmlns:a14="http://schemas.microsoft.com/office/drawing/2010/main"/>
                      </a:ext>
                    </a:extLst>
                  </p:spPr>
                </p:pic>
                <p:pic>
                  <p:nvPicPr>
                    <p:cNvPr id="31" name="Image 3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8" y="266700"/>
                      <a:ext cx="3614737" cy="3290887"/>
                    </a:xfrm>
                    <a:prstGeom prst="rect">
                      <a:avLst/>
                    </a:prstGeom>
                    <a:noFill/>
                    <a:ln>
                      <a:noFill/>
                    </a:ln>
                  </p:spPr>
                </p:pic>
              </p:grpSp>
              <p:pic>
                <p:nvPicPr>
                  <p:cNvPr id="29" name="Image 28"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572" y="2081028"/>
                    <a:ext cx="157153" cy="157150"/>
                  </a:xfrm>
                  <a:prstGeom prst="rect">
                    <a:avLst/>
                  </a:prstGeom>
                  <a:noFill/>
                  <a:ln>
                    <a:noFill/>
                  </a:ln>
                </p:spPr>
              </p:pic>
            </p:grpSp>
            <p:pic>
              <p:nvPicPr>
                <p:cNvPr id="10" name="Image 9"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0080" y="1010920"/>
                  <a:ext cx="157480" cy="157480"/>
                </a:xfrm>
                <a:prstGeom prst="rect">
                  <a:avLst/>
                </a:prstGeom>
                <a:noFill/>
                <a:ln>
                  <a:noFill/>
                </a:ln>
              </p:spPr>
            </p:pic>
            <p:pic>
              <p:nvPicPr>
                <p:cNvPr id="11" name="Image 10"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8560" y="1950720"/>
                  <a:ext cx="157480" cy="157480"/>
                </a:xfrm>
                <a:prstGeom prst="rect">
                  <a:avLst/>
                </a:prstGeom>
                <a:noFill/>
                <a:ln>
                  <a:noFill/>
                </a:ln>
              </p:spPr>
            </p:pic>
            <p:pic>
              <p:nvPicPr>
                <p:cNvPr id="12" name="Image 11"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5800" y="1950720"/>
                  <a:ext cx="157480" cy="157480"/>
                </a:xfrm>
                <a:prstGeom prst="rect">
                  <a:avLst/>
                </a:prstGeom>
                <a:noFill/>
                <a:ln>
                  <a:noFill/>
                </a:ln>
              </p:spPr>
            </p:pic>
            <p:pic>
              <p:nvPicPr>
                <p:cNvPr id="13" name="Image 12"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9960" y="1793240"/>
                  <a:ext cx="157480" cy="157480"/>
                </a:xfrm>
                <a:prstGeom prst="rect">
                  <a:avLst/>
                </a:prstGeom>
                <a:noFill/>
                <a:ln>
                  <a:noFill/>
                </a:ln>
              </p:spPr>
            </p:pic>
            <p:pic>
              <p:nvPicPr>
                <p:cNvPr id="14" name="Image 13"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480" y="960120"/>
                  <a:ext cx="157480" cy="157480"/>
                </a:xfrm>
                <a:prstGeom prst="rect">
                  <a:avLst/>
                </a:prstGeom>
                <a:noFill/>
                <a:ln>
                  <a:noFill/>
                </a:ln>
              </p:spPr>
            </p:pic>
            <p:pic>
              <p:nvPicPr>
                <p:cNvPr id="15" name="Image 14"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0160" y="1854200"/>
                  <a:ext cx="157480" cy="157480"/>
                </a:xfrm>
                <a:prstGeom prst="rect">
                  <a:avLst/>
                </a:prstGeom>
                <a:noFill/>
                <a:ln>
                  <a:noFill/>
                </a:ln>
              </p:spPr>
            </p:pic>
            <p:pic>
              <p:nvPicPr>
                <p:cNvPr id="16" name="Image 15"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760" y="1112520"/>
                  <a:ext cx="157480" cy="157480"/>
                </a:xfrm>
                <a:prstGeom prst="rect">
                  <a:avLst/>
                </a:prstGeom>
                <a:noFill/>
                <a:ln>
                  <a:noFill/>
                </a:ln>
              </p:spPr>
            </p:pic>
            <p:pic>
              <p:nvPicPr>
                <p:cNvPr id="17" name="Image 16"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5280" y="2519680"/>
                  <a:ext cx="157480" cy="157480"/>
                </a:xfrm>
                <a:prstGeom prst="rect">
                  <a:avLst/>
                </a:prstGeom>
                <a:noFill/>
                <a:ln>
                  <a:noFill/>
                </a:ln>
              </p:spPr>
            </p:pic>
            <p:pic>
              <p:nvPicPr>
                <p:cNvPr id="18" name="Image 17"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5880" y="1534160"/>
                  <a:ext cx="157480" cy="157480"/>
                </a:xfrm>
                <a:prstGeom prst="rect">
                  <a:avLst/>
                </a:prstGeom>
                <a:noFill/>
                <a:ln>
                  <a:noFill/>
                </a:ln>
              </p:spPr>
            </p:pic>
            <p:pic>
              <p:nvPicPr>
                <p:cNvPr id="19" name="Image 18"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480" y="1193800"/>
                  <a:ext cx="157480" cy="157480"/>
                </a:xfrm>
                <a:prstGeom prst="rect">
                  <a:avLst/>
                </a:prstGeom>
                <a:noFill/>
                <a:ln>
                  <a:noFill/>
                </a:ln>
              </p:spPr>
            </p:pic>
            <p:pic>
              <p:nvPicPr>
                <p:cNvPr id="20" name="Image 19"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6720" y="1412240"/>
                  <a:ext cx="157480" cy="157480"/>
                </a:xfrm>
                <a:prstGeom prst="rect">
                  <a:avLst/>
                </a:prstGeom>
                <a:noFill/>
                <a:ln>
                  <a:noFill/>
                </a:ln>
              </p:spPr>
            </p:pic>
            <p:pic>
              <p:nvPicPr>
                <p:cNvPr id="21" name="Image 20"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188720"/>
                  <a:ext cx="157480" cy="157480"/>
                </a:xfrm>
                <a:prstGeom prst="rect">
                  <a:avLst/>
                </a:prstGeom>
                <a:noFill/>
                <a:ln>
                  <a:noFill/>
                </a:ln>
              </p:spPr>
            </p:pic>
            <p:pic>
              <p:nvPicPr>
                <p:cNvPr id="22" name="Image 21"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925320"/>
                  <a:ext cx="157480" cy="157480"/>
                </a:xfrm>
                <a:prstGeom prst="rect">
                  <a:avLst/>
                </a:prstGeom>
                <a:noFill/>
                <a:ln>
                  <a:noFill/>
                </a:ln>
              </p:spPr>
            </p:pic>
            <p:pic>
              <p:nvPicPr>
                <p:cNvPr id="23" name="Image 22"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138680"/>
                  <a:ext cx="157480" cy="157480"/>
                </a:xfrm>
                <a:prstGeom prst="rect">
                  <a:avLst/>
                </a:prstGeom>
                <a:noFill/>
                <a:ln>
                  <a:noFill/>
                </a:ln>
              </p:spPr>
            </p:pic>
            <p:pic>
              <p:nvPicPr>
                <p:cNvPr id="24" name="Image 23"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4520" y="1569720"/>
                  <a:ext cx="157480" cy="157480"/>
                </a:xfrm>
                <a:prstGeom prst="rect">
                  <a:avLst/>
                </a:prstGeom>
                <a:noFill/>
                <a:ln>
                  <a:noFill/>
                </a:ln>
              </p:spPr>
            </p:pic>
            <p:pic>
              <p:nvPicPr>
                <p:cNvPr id="25" name="Image 24"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011680"/>
                  <a:ext cx="157480" cy="157480"/>
                </a:xfrm>
                <a:prstGeom prst="rect">
                  <a:avLst/>
                </a:prstGeom>
                <a:noFill/>
                <a:ln>
                  <a:noFill/>
                </a:ln>
              </p:spPr>
            </p:pic>
            <p:pic>
              <p:nvPicPr>
                <p:cNvPr id="26" name="Image 25"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2560" y="1610360"/>
                  <a:ext cx="157480" cy="157480"/>
                </a:xfrm>
                <a:prstGeom prst="rect">
                  <a:avLst/>
                </a:prstGeom>
                <a:noFill/>
                <a:ln>
                  <a:noFill/>
                </a:ln>
              </p:spPr>
            </p:pic>
            <p:pic>
              <p:nvPicPr>
                <p:cNvPr id="27" name="Image 26"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6040" y="960120"/>
                  <a:ext cx="157480" cy="157480"/>
                </a:xfrm>
                <a:prstGeom prst="rect">
                  <a:avLst/>
                </a:prstGeom>
                <a:noFill/>
                <a:ln>
                  <a:noFill/>
                </a:ln>
              </p:spPr>
            </p:pic>
          </p:grpSp>
          <p:pic>
            <p:nvPicPr>
              <p:cNvPr id="8" name="Image 7"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360" y="1082040"/>
                <a:ext cx="157480" cy="157480"/>
              </a:xfrm>
              <a:prstGeom prst="rect">
                <a:avLst/>
              </a:prstGeom>
              <a:noFill/>
              <a:ln>
                <a:noFill/>
              </a:ln>
            </p:spPr>
          </p:pic>
        </p:grpSp>
        <p:pic>
          <p:nvPicPr>
            <p:cNvPr id="6" name="Image 5" descr="C:\Users\Sitelle\AppData\Local\Microsoft\Windows\INetCache\IE\ZM92RXVA\Leader_log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680" y="2296160"/>
              <a:ext cx="157480" cy="157480"/>
            </a:xfrm>
            <a:prstGeom prst="rect">
              <a:avLst/>
            </a:prstGeom>
            <a:noFill/>
            <a:ln>
              <a:noFill/>
            </a:ln>
          </p:spPr>
        </p:pic>
      </p:grpSp>
      <p:sp>
        <p:nvSpPr>
          <p:cNvPr id="32" name="ZoneTexte 31"/>
          <p:cNvSpPr txBox="1"/>
          <p:nvPr/>
        </p:nvSpPr>
        <p:spPr>
          <a:xfrm>
            <a:off x="4355976" y="1196752"/>
            <a:ext cx="4392488" cy="261610"/>
          </a:xfrm>
          <a:prstGeom prst="rect">
            <a:avLst/>
          </a:prstGeom>
          <a:noFill/>
        </p:spPr>
        <p:txBody>
          <a:bodyPr wrap="square" rtlCol="0">
            <a:spAutoFit/>
          </a:bodyPr>
          <a:lstStyle/>
          <a:p>
            <a:r>
              <a:rPr lang="fr-FR" sz="1100" dirty="0"/>
              <a:t>Lieux des réunions du comité de programmation entre 2016 et </a:t>
            </a:r>
            <a:r>
              <a:rPr lang="fr-FR" sz="1100" dirty="0" smtClean="0"/>
              <a:t>2021</a:t>
            </a:r>
            <a:endParaRPr lang="fr-FR" sz="1100" dirty="0"/>
          </a:p>
        </p:txBody>
      </p:sp>
      <p:sp>
        <p:nvSpPr>
          <p:cNvPr id="33" name="Rectangle 32"/>
          <p:cNvSpPr/>
          <p:nvPr/>
        </p:nvSpPr>
        <p:spPr>
          <a:xfrm>
            <a:off x="4252084" y="5307648"/>
            <a:ext cx="4427064" cy="738664"/>
          </a:xfrm>
          <a:prstGeom prst="rect">
            <a:avLst/>
          </a:prstGeom>
        </p:spPr>
        <p:txBody>
          <a:bodyPr wrap="square">
            <a:spAutoFit/>
          </a:bodyPr>
          <a:lstStyle/>
          <a:p>
            <a:r>
              <a:rPr lang="fr-FR" sz="1400" i="1" dirty="0"/>
              <a:t>Je trouve que c'est très bien de se retrouver dans des lieux représentatifs des actions menées par le comité de programmation. C'est judicieux, à conserver.</a:t>
            </a:r>
            <a:endParaRPr lang="fr-FR" sz="1400" dirty="0"/>
          </a:p>
        </p:txBody>
      </p:sp>
    </p:spTree>
    <p:extLst>
      <p:ext uri="{BB962C8B-B14F-4D97-AF65-F5344CB8AC3E}">
        <p14:creationId xmlns:p14="http://schemas.microsoft.com/office/powerpoint/2010/main" val="1334646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comité de programmation</a:t>
            </a:r>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198542"/>
            <a:ext cx="3547274" cy="1321297"/>
          </a:xfrm>
          <a:prstGeom prst="rect">
            <a:avLst/>
          </a:prstGeom>
          <a:noFill/>
        </p:spPr>
      </p:pic>
      <p:sp>
        <p:nvSpPr>
          <p:cNvPr id="6" name="Rectangle 5"/>
          <p:cNvSpPr/>
          <p:nvPr/>
        </p:nvSpPr>
        <p:spPr>
          <a:xfrm>
            <a:off x="755576" y="1288733"/>
            <a:ext cx="4572000" cy="2462213"/>
          </a:xfrm>
          <a:prstGeom prst="rect">
            <a:avLst/>
          </a:prstGeom>
        </p:spPr>
        <p:txBody>
          <a:bodyPr>
            <a:spAutoFit/>
          </a:bodyPr>
          <a:lstStyle/>
          <a:p>
            <a:r>
              <a:rPr lang="fr-FR" sz="1400" dirty="0"/>
              <a:t>B</a:t>
            </a:r>
            <a:r>
              <a:rPr lang="fr-FR" sz="1400" dirty="0" smtClean="0"/>
              <a:t>ien </a:t>
            </a:r>
            <a:r>
              <a:rPr lang="fr-FR" sz="1400" dirty="0"/>
              <a:t>que n’ayant jamais eu de problème de quorum, le comité de programmation a souffert de l’absentéisme de certains de ses membres (1/3 d’entre eux ont assisté à moins de la moitié des réunions). </a:t>
            </a:r>
            <a:endParaRPr lang="fr-FR" sz="1400" dirty="0" smtClean="0"/>
          </a:p>
          <a:p>
            <a:endParaRPr lang="fr-FR" sz="1400" dirty="0"/>
          </a:p>
          <a:p>
            <a:r>
              <a:rPr lang="fr-FR" sz="1400" dirty="0" smtClean="0"/>
              <a:t>A </a:t>
            </a:r>
            <a:r>
              <a:rPr lang="fr-FR" sz="1400" dirty="0"/>
              <a:t>contrario, certains </a:t>
            </a:r>
            <a:r>
              <a:rPr lang="fr-FR" sz="1400"/>
              <a:t>sont </a:t>
            </a:r>
            <a:r>
              <a:rPr lang="fr-FR" sz="1400" smtClean="0"/>
              <a:t>des </a:t>
            </a:r>
            <a:r>
              <a:rPr lang="fr-FR" sz="1400" dirty="0"/>
              <a:t>« piliers » et n’ont manqué aucune réunion. </a:t>
            </a:r>
            <a:endParaRPr lang="fr-FR" sz="1400" dirty="0" smtClean="0"/>
          </a:p>
          <a:p>
            <a:endParaRPr lang="fr-FR" sz="1400" dirty="0"/>
          </a:p>
          <a:p>
            <a:r>
              <a:rPr lang="fr-FR" sz="1400" dirty="0" smtClean="0"/>
              <a:t>Le </a:t>
            </a:r>
            <a:r>
              <a:rPr lang="fr-FR" sz="1400" dirty="0"/>
              <a:t>risque de l’entre soi est réel et la recherche d’une plus grande participation de l’ensemble des membres un enjeu pour le prochain LEADER</a:t>
            </a:r>
          </a:p>
        </p:txBody>
      </p:sp>
      <p:pic>
        <p:nvPicPr>
          <p:cNvPr id="921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1429" t="45397" r="16518" b="10476"/>
          <a:stretch/>
        </p:blipFill>
        <p:spPr bwMode="auto">
          <a:xfrm>
            <a:off x="755576" y="3784032"/>
            <a:ext cx="6346373" cy="302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475" y="2636912"/>
            <a:ext cx="2557096" cy="1593953"/>
          </a:xfrm>
          <a:prstGeom prst="rect">
            <a:avLst/>
          </a:prstGeom>
          <a:noFill/>
        </p:spPr>
      </p:pic>
    </p:spTree>
    <p:extLst>
      <p:ext uri="{BB962C8B-B14F-4D97-AF65-F5344CB8AC3E}">
        <p14:creationId xmlns:p14="http://schemas.microsoft.com/office/powerpoint/2010/main" val="4123070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fonctionnement </a:t>
            </a:r>
            <a:br>
              <a:rPr lang="fr-FR" dirty="0" smtClean="0"/>
            </a:br>
            <a:r>
              <a:rPr lang="fr-FR" dirty="0" smtClean="0"/>
              <a:t>du comité de programmation</a:t>
            </a:r>
            <a:endParaRPr lang="fr-FR" dirty="0"/>
          </a:p>
        </p:txBody>
      </p:sp>
      <p:sp>
        <p:nvSpPr>
          <p:cNvPr id="3" name="Espace réservé du contenu 2"/>
          <p:cNvSpPr>
            <a:spLocks noGrp="1"/>
          </p:cNvSpPr>
          <p:nvPr>
            <p:ph idx="1"/>
          </p:nvPr>
        </p:nvSpPr>
        <p:spPr>
          <a:xfrm>
            <a:off x="457200" y="1988840"/>
            <a:ext cx="3970784" cy="4137323"/>
          </a:xfrm>
        </p:spPr>
        <p:txBody>
          <a:bodyPr>
            <a:normAutofit/>
          </a:bodyPr>
          <a:lstStyle/>
          <a:p>
            <a:r>
              <a:rPr lang="fr-FR" sz="2000" dirty="0" smtClean="0"/>
              <a:t>La convivialité : le maître mot.</a:t>
            </a:r>
          </a:p>
          <a:p>
            <a:endParaRPr lang="fr-FR" sz="2000" dirty="0"/>
          </a:p>
          <a:p>
            <a:endParaRPr lang="fr-FR" sz="2000" dirty="0" smtClean="0"/>
          </a:p>
          <a:p>
            <a:r>
              <a:rPr lang="fr-FR" sz="2000" dirty="0" smtClean="0"/>
              <a:t>Le partenariat public-privé : un atout important.</a:t>
            </a:r>
          </a:p>
          <a:p>
            <a:endParaRPr lang="fr-FR" sz="2000" dirty="0"/>
          </a:p>
          <a:p>
            <a:r>
              <a:rPr lang="fr-FR" sz="2000" dirty="0" smtClean="0"/>
              <a:t>Des décisions prises de manière objectives.</a:t>
            </a:r>
            <a:endParaRPr lang="fr-FR" sz="2000"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44824"/>
            <a:ext cx="3683000" cy="3971290"/>
          </a:xfrm>
          <a:prstGeom prst="rect">
            <a:avLst/>
          </a:prstGeom>
          <a:noFill/>
        </p:spPr>
      </p:pic>
    </p:spTree>
    <p:extLst>
      <p:ext uri="{BB962C8B-B14F-4D97-AF65-F5344CB8AC3E}">
        <p14:creationId xmlns:p14="http://schemas.microsoft.com/office/powerpoint/2010/main" val="1988317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prise de décision</a:t>
            </a:r>
            <a:endParaRPr lang="fr-FR" dirty="0"/>
          </a:p>
        </p:txBody>
      </p:sp>
      <p:sp>
        <p:nvSpPr>
          <p:cNvPr id="3" name="Espace réservé du contenu 2"/>
          <p:cNvSpPr>
            <a:spLocks noGrp="1"/>
          </p:cNvSpPr>
          <p:nvPr>
            <p:ph idx="1"/>
          </p:nvPr>
        </p:nvSpPr>
        <p:spPr>
          <a:xfrm>
            <a:off x="3923928" y="1600200"/>
            <a:ext cx="4762872" cy="4525963"/>
          </a:xfrm>
        </p:spPr>
        <p:txBody>
          <a:bodyPr>
            <a:normAutofit/>
          </a:bodyPr>
          <a:lstStyle/>
          <a:p>
            <a:r>
              <a:rPr lang="fr-FR" sz="1400" dirty="0" smtClean="0"/>
              <a:t>La pertinence de la grille de sélection des projets </a:t>
            </a:r>
          </a:p>
          <a:p>
            <a:endParaRPr lang="fr-FR" sz="1400" i="1" dirty="0"/>
          </a:p>
          <a:p>
            <a:r>
              <a:rPr lang="fr-FR" sz="1400" i="1" dirty="0" smtClean="0"/>
              <a:t>«</a:t>
            </a:r>
            <a:r>
              <a:rPr lang="fr-FR" sz="1400" i="1" dirty="0"/>
              <a:t> Elle rappelle les critères objectifs de décisions et limite la part de sentiment personnel par rapport au projet voir au porteur de projet. »</a:t>
            </a:r>
            <a:endParaRPr lang="fr-FR" sz="1400" dirty="0"/>
          </a:p>
          <a:p>
            <a:r>
              <a:rPr lang="fr-FR" sz="1400" i="1" dirty="0"/>
              <a:t> </a:t>
            </a:r>
            <a:endParaRPr lang="fr-FR" sz="1400" dirty="0"/>
          </a:p>
          <a:p>
            <a:r>
              <a:rPr lang="fr-FR" sz="1400" i="1" dirty="0"/>
              <a:t>« Les critères définis au préalable étant rappelés pour chaque projet, l'évaluation est facile. »</a:t>
            </a:r>
            <a:endParaRPr lang="fr-FR" sz="1400" dirty="0"/>
          </a:p>
          <a:p>
            <a:endParaRPr lang="fr-FR" sz="1400"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71142" y="1628800"/>
            <a:ext cx="3300730" cy="2006600"/>
          </a:xfrm>
          <a:prstGeom prst="rect">
            <a:avLst/>
          </a:prstGeom>
          <a:noFill/>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509120"/>
            <a:ext cx="3032320" cy="184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875" t="37360" r="17578" b="10834"/>
          <a:stretch/>
        </p:blipFill>
        <p:spPr bwMode="auto">
          <a:xfrm>
            <a:off x="3707904" y="3635400"/>
            <a:ext cx="5321027" cy="306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803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gestion du GAL</a:t>
            </a:r>
            <a:endParaRPr lang="fr-FR" dirty="0"/>
          </a:p>
        </p:txBody>
      </p:sp>
      <p:sp>
        <p:nvSpPr>
          <p:cNvPr id="3" name="Espace réservé du contenu 2"/>
          <p:cNvSpPr>
            <a:spLocks noGrp="1"/>
          </p:cNvSpPr>
          <p:nvPr>
            <p:ph idx="1"/>
          </p:nvPr>
        </p:nvSpPr>
        <p:spPr>
          <a:xfrm>
            <a:off x="457200" y="1600200"/>
            <a:ext cx="3754760" cy="4525963"/>
          </a:xfrm>
        </p:spPr>
        <p:txBody>
          <a:bodyPr>
            <a:normAutofit/>
          </a:bodyPr>
          <a:lstStyle/>
          <a:p>
            <a:r>
              <a:rPr lang="fr-FR" sz="2000" dirty="0" smtClean="0"/>
              <a:t>Un programme dont la complexité est largement compensée par la qualité de l’accompagnement.</a:t>
            </a:r>
          </a:p>
          <a:p>
            <a:endParaRPr lang="fr-FR" sz="2000" dirty="0"/>
          </a:p>
          <a:p>
            <a:endParaRPr lang="fr-FR" sz="2000" dirty="0" smtClean="0"/>
          </a:p>
          <a:p>
            <a:endParaRPr lang="fr-FR" sz="1600" dirty="0" smtClean="0"/>
          </a:p>
          <a:p>
            <a:r>
              <a:rPr lang="fr-FR" sz="1600" i="1" dirty="0"/>
              <a:t>C’est l’équipe qui gère les obstacles, et sans elle ce serait très dur pour des privés de déposer les dossiers.  </a:t>
            </a:r>
            <a:endParaRPr lang="fr-FR" sz="1600" dirty="0"/>
          </a:p>
          <a:p>
            <a:endParaRPr lang="fr-FR" sz="1600" dirty="0"/>
          </a:p>
          <a:p>
            <a:r>
              <a:rPr lang="fr-FR" sz="1600" i="1" dirty="0"/>
              <a:t>Le suivi des équipes du pays est incontournable pour nous accompagner simplement dans le parcours d'obtention du soutien.</a:t>
            </a:r>
            <a:endParaRPr lang="fr-FR" sz="1600" dirty="0"/>
          </a:p>
          <a:p>
            <a:endParaRPr lang="fr-FR" sz="2000" dirty="0" smtClean="0"/>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84784"/>
            <a:ext cx="4382135" cy="2364105"/>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77072"/>
            <a:ext cx="4027924" cy="2160240"/>
          </a:xfrm>
          <a:prstGeom prst="rect">
            <a:avLst/>
          </a:prstGeom>
          <a:noFill/>
        </p:spPr>
      </p:pic>
      <p:sp>
        <p:nvSpPr>
          <p:cNvPr id="9" name="ZoneTexte 8"/>
          <p:cNvSpPr txBox="1"/>
          <p:nvPr/>
        </p:nvSpPr>
        <p:spPr>
          <a:xfrm>
            <a:off x="7196572" y="1736551"/>
            <a:ext cx="864096" cy="276999"/>
          </a:xfrm>
          <a:prstGeom prst="rect">
            <a:avLst/>
          </a:prstGeom>
          <a:noFill/>
        </p:spPr>
        <p:txBody>
          <a:bodyPr wrap="square" rtlCol="0">
            <a:spAutoFit/>
          </a:bodyPr>
          <a:lstStyle/>
          <a:p>
            <a:pPr algn="ctr"/>
            <a:r>
              <a:rPr lang="fr-FR" sz="1200" dirty="0" smtClean="0"/>
              <a:t>75%</a:t>
            </a:r>
            <a:endParaRPr lang="fr-FR" sz="1200" dirty="0"/>
          </a:p>
        </p:txBody>
      </p:sp>
      <p:sp>
        <p:nvSpPr>
          <p:cNvPr id="10" name="Parenthèse fermante 9"/>
          <p:cNvSpPr/>
          <p:nvPr/>
        </p:nvSpPr>
        <p:spPr>
          <a:xfrm rot="16200000">
            <a:off x="7557744" y="994611"/>
            <a:ext cx="141753" cy="208079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211418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L’animation</a:t>
            </a:r>
            <a:endParaRPr lang="fr-FR" dirty="0"/>
          </a:p>
        </p:txBody>
      </p:sp>
      <p:sp>
        <p:nvSpPr>
          <p:cNvPr id="3" name="Espace réservé du contenu 2"/>
          <p:cNvSpPr>
            <a:spLocks noGrp="1"/>
          </p:cNvSpPr>
          <p:nvPr>
            <p:ph idx="1"/>
          </p:nvPr>
        </p:nvSpPr>
        <p:spPr>
          <a:xfrm>
            <a:off x="457200" y="1224658"/>
            <a:ext cx="3754760" cy="4901506"/>
          </a:xfrm>
        </p:spPr>
        <p:txBody>
          <a:bodyPr>
            <a:normAutofit/>
          </a:bodyPr>
          <a:lstStyle/>
          <a:p>
            <a:r>
              <a:rPr lang="fr-FR" sz="1800" dirty="0" smtClean="0"/>
              <a:t>L’ingénierie, l’une des forces majeures du GAL du Carcassonnais :</a:t>
            </a:r>
          </a:p>
          <a:p>
            <a:pPr marL="342900" indent="-342900">
              <a:buFontTx/>
              <a:buChar char="-"/>
            </a:pPr>
            <a:r>
              <a:rPr lang="fr-FR" sz="1800" dirty="0" smtClean="0"/>
              <a:t>Absence de turn-over.</a:t>
            </a:r>
          </a:p>
          <a:p>
            <a:pPr marL="342900" indent="-342900">
              <a:buFontTx/>
              <a:buChar char="-"/>
            </a:pPr>
            <a:r>
              <a:rPr lang="fr-FR" sz="1800" dirty="0" smtClean="0"/>
              <a:t>Dynamisme.</a:t>
            </a:r>
          </a:p>
          <a:p>
            <a:pPr marL="342900" indent="-342900">
              <a:buFontTx/>
              <a:buChar char="-"/>
            </a:pPr>
            <a:r>
              <a:rPr lang="fr-FR" sz="1800" dirty="0" smtClean="0"/>
              <a:t>Connaissance du territoire.</a:t>
            </a:r>
          </a:p>
          <a:p>
            <a:pPr marL="342900" indent="-342900">
              <a:buFontTx/>
              <a:buChar char="-"/>
            </a:pPr>
            <a:r>
              <a:rPr lang="fr-FR" sz="1800" dirty="0" smtClean="0"/>
              <a:t>Présence de terrain et proximité.</a:t>
            </a:r>
          </a:p>
          <a:p>
            <a:pPr marL="342900" indent="-342900">
              <a:buFontTx/>
              <a:buChar char="-"/>
            </a:pPr>
            <a:endParaRPr lang="fr-FR" sz="1800" dirty="0"/>
          </a:p>
        </p:txBody>
      </p:sp>
      <p:pic>
        <p:nvPicPr>
          <p:cNvPr id="7" name="Picture 2"/>
          <p:cNvPicPr/>
          <p:nvPr/>
        </p:nvPicPr>
        <p:blipFill rotWithShape="1">
          <a:blip r:embed="rId2" cstate="print">
            <a:extLst>
              <a:ext uri="{28A0092B-C50C-407E-A947-70E740481C1C}">
                <a14:useLocalDpi xmlns:a14="http://schemas.microsoft.com/office/drawing/2010/main" val="0"/>
              </a:ext>
            </a:extLst>
          </a:blip>
          <a:srcRect l="11780" t="39103" r="62439" b="13880"/>
          <a:stretch/>
        </p:blipFill>
        <p:spPr bwMode="auto">
          <a:xfrm>
            <a:off x="4108564" y="1894779"/>
            <a:ext cx="5046077" cy="3060819"/>
          </a:xfrm>
          <a:prstGeom prst="rect">
            <a:avLst/>
          </a:prstGeom>
          <a:noFill/>
          <a:ln>
            <a:noFill/>
          </a:ln>
          <a:extLst/>
        </p:spPr>
      </p:pic>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899592" y="3425189"/>
            <a:ext cx="3059931" cy="3068440"/>
          </a:xfrm>
          <a:prstGeom prst="rect">
            <a:avLst/>
          </a:prstGeom>
          <a:noFill/>
        </p:spPr>
      </p:pic>
    </p:spTree>
    <p:extLst>
      <p:ext uri="{BB962C8B-B14F-4D97-AF65-F5344CB8AC3E}">
        <p14:creationId xmlns:p14="http://schemas.microsoft.com/office/powerpoint/2010/main" val="271725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a:t>Des maîtres d’ouvrage essentiellement </a:t>
            </a:r>
            <a:r>
              <a:rPr lang="fr-FR" dirty="0" smtClean="0"/>
              <a:t>privés</a:t>
            </a:r>
            <a:endParaRPr lang="fr-FR" dirty="0"/>
          </a:p>
        </p:txBody>
      </p:sp>
      <p:sp>
        <p:nvSpPr>
          <p:cNvPr id="3" name="Espace réservé du contenu 2"/>
          <p:cNvSpPr>
            <a:spLocks noGrp="1"/>
          </p:cNvSpPr>
          <p:nvPr>
            <p:ph idx="1"/>
          </p:nvPr>
        </p:nvSpPr>
        <p:spPr/>
        <p:txBody>
          <a:bodyPr/>
          <a:lstStyle/>
          <a:p>
            <a:r>
              <a:rPr lang="fr-FR" sz="1800" dirty="0" smtClean="0">
                <a:sym typeface="Wingdings" panose="05000000000000000000" pitchFamily="2" charset="2"/>
              </a:rPr>
              <a:t> </a:t>
            </a:r>
            <a:r>
              <a:rPr lang="fr-FR" sz="1800" dirty="0" smtClean="0"/>
              <a:t>78</a:t>
            </a:r>
            <a:r>
              <a:rPr lang="fr-FR" sz="1800" dirty="0"/>
              <a:t>% des opérations</a:t>
            </a:r>
            <a:r>
              <a:rPr lang="fr-FR" sz="1800" dirty="0" smtClean="0"/>
              <a:t>,</a:t>
            </a:r>
          </a:p>
          <a:p>
            <a:endParaRPr lang="fr-FR" sz="1800" dirty="0">
              <a:sym typeface="Wingdings" panose="05000000000000000000" pitchFamily="2" charset="2"/>
            </a:endParaRPr>
          </a:p>
          <a:p>
            <a:r>
              <a:rPr lang="fr-FR" sz="1800" dirty="0" smtClean="0">
                <a:sym typeface="Wingdings" panose="05000000000000000000" pitchFamily="2" charset="2"/>
              </a:rPr>
              <a:t> </a:t>
            </a:r>
            <a:r>
              <a:rPr lang="fr-FR" sz="1800" dirty="0" smtClean="0"/>
              <a:t>pour </a:t>
            </a:r>
            <a:r>
              <a:rPr lang="fr-FR" sz="1800" dirty="0"/>
              <a:t>75% des montants FEADER programmés</a:t>
            </a:r>
            <a:r>
              <a:rPr lang="fr-FR" sz="1800" dirty="0" smtClean="0"/>
              <a:t>.</a:t>
            </a:r>
          </a:p>
          <a:p>
            <a:endParaRPr lang="fr-FR" sz="1800" dirty="0"/>
          </a:p>
          <a:p>
            <a:r>
              <a:rPr lang="fr-FR" sz="1800" dirty="0" smtClean="0"/>
              <a:t>C’est une </a:t>
            </a:r>
            <a:r>
              <a:rPr lang="fr-FR" sz="1800" dirty="0"/>
              <a:t>caractéristique – et un point fort – du programme LEADER du Carcassonnais.</a:t>
            </a:r>
          </a:p>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5184" y="3645022"/>
            <a:ext cx="4712580" cy="2961203"/>
          </a:xfrm>
          <a:prstGeom prst="rect">
            <a:avLst/>
          </a:prstGeom>
          <a:noFill/>
        </p:spPr>
      </p:pic>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645023"/>
            <a:ext cx="4982443" cy="2961203"/>
          </a:xfrm>
          <a:prstGeom prst="rect">
            <a:avLst/>
          </a:prstGeom>
          <a:noFill/>
        </p:spPr>
      </p:pic>
    </p:spTree>
    <p:extLst>
      <p:ext uri="{BB962C8B-B14F-4D97-AF65-F5344CB8AC3E}">
        <p14:creationId xmlns:p14="http://schemas.microsoft.com/office/powerpoint/2010/main" val="3769493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niveaux de subvention LEADER variés</a:t>
            </a:r>
            <a:endParaRPr lang="fr-FR" dirty="0"/>
          </a:p>
        </p:txBody>
      </p:sp>
      <p:sp>
        <p:nvSpPr>
          <p:cNvPr id="3" name="Espace réservé du contenu 2"/>
          <p:cNvSpPr>
            <a:spLocks noGrp="1"/>
          </p:cNvSpPr>
          <p:nvPr>
            <p:ph idx="1"/>
          </p:nvPr>
        </p:nvSpPr>
        <p:spPr/>
        <p:txBody>
          <a:bodyPr>
            <a:normAutofit/>
          </a:bodyPr>
          <a:lstStyle/>
          <a:p>
            <a:r>
              <a:rPr lang="fr-FR" sz="1800" dirty="0"/>
              <a:t>Le plus petit montant </a:t>
            </a:r>
            <a:r>
              <a:rPr lang="fr-FR" sz="1800" dirty="0" smtClean="0"/>
              <a:t> : communication du camping </a:t>
            </a:r>
            <a:r>
              <a:rPr lang="fr-FR" sz="1800" dirty="0"/>
              <a:t>de </a:t>
            </a:r>
            <a:r>
              <a:rPr lang="fr-FR" sz="1800" dirty="0" err="1"/>
              <a:t>Villegly</a:t>
            </a:r>
            <a:r>
              <a:rPr lang="fr-FR" sz="1800" dirty="0"/>
              <a:t> </a:t>
            </a:r>
            <a:r>
              <a:rPr lang="fr-FR" sz="1800" dirty="0" smtClean="0"/>
              <a:t> pour </a:t>
            </a:r>
            <a:r>
              <a:rPr lang="fr-FR" sz="1800" dirty="0"/>
              <a:t>4 480 €.</a:t>
            </a:r>
          </a:p>
          <a:p>
            <a:r>
              <a:rPr lang="fr-FR" sz="1800" dirty="0"/>
              <a:t> </a:t>
            </a:r>
          </a:p>
          <a:p>
            <a:r>
              <a:rPr lang="fr-FR" sz="1800" dirty="0" smtClean="0"/>
              <a:t>Le plus </a:t>
            </a:r>
            <a:r>
              <a:rPr lang="fr-FR" sz="1800" dirty="0"/>
              <a:t>gros montant est celui perçu par le Domaine de </a:t>
            </a:r>
            <a:r>
              <a:rPr lang="fr-FR" sz="1800" dirty="0" err="1"/>
              <a:t>Russol</a:t>
            </a:r>
            <a:r>
              <a:rPr lang="fr-FR" sz="1800" dirty="0"/>
              <a:t>, avec 257 342 €</a:t>
            </a:r>
            <a:r>
              <a:rPr lang="fr-FR" sz="1800" dirty="0" smtClean="0"/>
              <a:t>.</a:t>
            </a:r>
          </a:p>
          <a:p>
            <a:endParaRPr lang="fr-FR" sz="1800" dirty="0"/>
          </a:p>
          <a:p>
            <a:r>
              <a:rPr lang="fr-FR" sz="1800" dirty="0" smtClean="0"/>
              <a:t>Moyenne : 38 834 €</a:t>
            </a:r>
          </a:p>
          <a:p>
            <a:r>
              <a:rPr lang="fr-FR" sz="1800" dirty="0" smtClean="0"/>
              <a:t>Médiane : 19 345 €</a:t>
            </a:r>
            <a:endParaRPr lang="fr-FR" sz="1800" dirty="0"/>
          </a:p>
          <a:p>
            <a:endParaRPr lang="fr-FR" sz="1800" dirty="0"/>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89040"/>
            <a:ext cx="6843281" cy="2376264"/>
          </a:xfrm>
          <a:prstGeom prst="rect">
            <a:avLst/>
          </a:prstGeom>
          <a:noFill/>
          <a:ln>
            <a:noFill/>
          </a:ln>
        </p:spPr>
      </p:pic>
    </p:spTree>
    <p:extLst>
      <p:ext uri="{BB962C8B-B14F-4D97-AF65-F5344CB8AC3E}">
        <p14:creationId xmlns:p14="http://schemas.microsoft.com/office/powerpoint/2010/main" val="1536374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a:t>
            </a:r>
            <a:r>
              <a:rPr lang="fr-FR" dirty="0"/>
              <a:t>nombreux investissements</a:t>
            </a:r>
          </a:p>
        </p:txBody>
      </p:sp>
      <p:sp>
        <p:nvSpPr>
          <p:cNvPr id="3" name="Espace réservé du contenu 2"/>
          <p:cNvSpPr>
            <a:spLocks noGrp="1"/>
          </p:cNvSpPr>
          <p:nvPr>
            <p:ph idx="1"/>
          </p:nvPr>
        </p:nvSpPr>
        <p:spPr/>
        <p:txBody>
          <a:bodyPr>
            <a:normAutofit/>
          </a:bodyPr>
          <a:lstStyle/>
          <a:p>
            <a:endParaRPr lang="fr-FR" sz="1400" dirty="0"/>
          </a:p>
          <a:p>
            <a:r>
              <a:rPr lang="fr-FR" sz="1600" dirty="0"/>
              <a:t> </a:t>
            </a:r>
            <a:r>
              <a:rPr lang="fr-FR" sz="1600" dirty="0" smtClean="0"/>
              <a:t>71% des crédits européens ont financé des investissements</a:t>
            </a:r>
            <a:endParaRPr lang="fr-FR" sz="1600" dirty="0"/>
          </a:p>
          <a:p>
            <a:endParaRPr lang="fr-FR" sz="2000" dirty="0"/>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085" y="3405492"/>
            <a:ext cx="3932371" cy="3119851"/>
          </a:xfrm>
          <a:prstGeom prst="rect">
            <a:avLst/>
          </a:prstGeom>
          <a:noFill/>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06" y="3348964"/>
            <a:ext cx="4273240" cy="261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536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a:t>
            </a:r>
            <a:endParaRPr lang="fr-FR" dirty="0"/>
          </a:p>
        </p:txBody>
      </p:sp>
      <p:sp>
        <p:nvSpPr>
          <p:cNvPr id="3" name="Espace réservé du contenu 2"/>
          <p:cNvSpPr>
            <a:spLocks noGrp="1"/>
          </p:cNvSpPr>
          <p:nvPr>
            <p:ph idx="1"/>
          </p:nvPr>
        </p:nvSpPr>
        <p:spPr>
          <a:xfrm>
            <a:off x="395536" y="1412776"/>
            <a:ext cx="8507288" cy="4525963"/>
          </a:xfrm>
        </p:spPr>
        <p:txBody>
          <a:bodyPr>
            <a:noAutofit/>
          </a:bodyPr>
          <a:lstStyle/>
          <a:p>
            <a:pPr marL="342900" lvl="0" indent="-342900">
              <a:buFont typeface="Arial" panose="020B0604020202020204" pitchFamily="34" charset="0"/>
              <a:buChar char="•"/>
            </a:pPr>
            <a:r>
              <a:rPr lang="fr-FR" sz="1400" dirty="0"/>
              <a:t>Analyse quantitative à partir des tableaux de suivi et des éléments de bilan</a:t>
            </a:r>
            <a:r>
              <a:rPr lang="fr-FR" sz="1400" dirty="0" smtClean="0"/>
              <a:t>.</a:t>
            </a:r>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a:t>Analyse des </a:t>
            </a:r>
            <a:r>
              <a:rPr lang="fr-FR" sz="1400" dirty="0" smtClean="0"/>
              <a:t>documents disponibles.</a:t>
            </a:r>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smtClean="0"/>
              <a:t>Conduite </a:t>
            </a:r>
            <a:r>
              <a:rPr lang="fr-FR" sz="1400" dirty="0"/>
              <a:t>d’entretiens individuels. </a:t>
            </a:r>
            <a:endParaRPr lang="fr-FR" sz="1400" dirty="0" smtClean="0"/>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a:t>Travail technique avec l’équipe </a:t>
            </a:r>
            <a:r>
              <a:rPr lang="fr-FR" sz="1400" dirty="0" smtClean="0"/>
              <a:t>LEADER.</a:t>
            </a:r>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a:t>Enquête par questionnaire auprès des membres du comité de programmation</a:t>
            </a:r>
            <a:r>
              <a:rPr lang="fr-FR" sz="1400" dirty="0" smtClean="0"/>
              <a:t>.</a:t>
            </a:r>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a:t>Enquête par questionnaire auprès des bénéficiaires</a:t>
            </a:r>
            <a:r>
              <a:rPr lang="fr-FR" sz="1400" dirty="0" smtClean="0"/>
              <a:t>.</a:t>
            </a:r>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a:t>Animation d’une réunion du comité technique </a:t>
            </a:r>
            <a:r>
              <a:rPr lang="fr-FR" sz="1400" dirty="0" smtClean="0"/>
              <a:t>le </a:t>
            </a:r>
            <a:r>
              <a:rPr lang="fr-FR" sz="1400" dirty="0"/>
              <a:t>20 mai 2021 à Carcassonne. </a:t>
            </a:r>
            <a:endParaRPr lang="fr-FR" sz="1400" dirty="0" smtClean="0"/>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a:t>Animation d’une réunion du comité de programmation </a:t>
            </a:r>
            <a:r>
              <a:rPr lang="fr-FR" sz="1400" dirty="0" smtClean="0"/>
              <a:t>le </a:t>
            </a:r>
            <a:r>
              <a:rPr lang="fr-FR" sz="1400" dirty="0"/>
              <a:t>28 juin 2021 à </a:t>
            </a:r>
            <a:r>
              <a:rPr lang="fr-FR" sz="1400" dirty="0" err="1"/>
              <a:t>Fontiers-Cabardès</a:t>
            </a:r>
            <a:r>
              <a:rPr lang="fr-FR" sz="1400" dirty="0"/>
              <a:t> (13 participants). </a:t>
            </a:r>
            <a:endParaRPr lang="fr-FR" sz="1400" dirty="0" smtClean="0"/>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a:t>Animation d’une rencontre </a:t>
            </a:r>
            <a:r>
              <a:rPr lang="fr-FR" sz="1400" dirty="0" smtClean="0"/>
              <a:t>avec les bénéficiaires le </a:t>
            </a:r>
            <a:r>
              <a:rPr lang="fr-FR" sz="1400" dirty="0"/>
              <a:t>29 juin 2021 à </a:t>
            </a:r>
            <a:r>
              <a:rPr lang="fr-FR" sz="1400" dirty="0" err="1" smtClean="0"/>
              <a:t>Arzens</a:t>
            </a:r>
            <a:r>
              <a:rPr lang="fr-FR" sz="1400" dirty="0"/>
              <a:t> </a:t>
            </a:r>
            <a:r>
              <a:rPr lang="fr-FR" sz="1400" dirty="0" smtClean="0"/>
              <a:t>(21 </a:t>
            </a:r>
            <a:r>
              <a:rPr lang="fr-FR" sz="1400" dirty="0"/>
              <a:t>participants). </a:t>
            </a:r>
            <a:endParaRPr lang="fr-FR" sz="1400" dirty="0" smtClean="0"/>
          </a:p>
          <a:p>
            <a:pPr marL="342900" lvl="0" indent="-342900">
              <a:buFont typeface="Arial" panose="020B0604020202020204" pitchFamily="34" charset="0"/>
              <a:buChar char="•"/>
            </a:pPr>
            <a:endParaRPr lang="fr-FR" sz="1400" dirty="0"/>
          </a:p>
          <a:p>
            <a:pPr marL="342900" lvl="0" indent="-342900">
              <a:buFont typeface="Arial" panose="020B0604020202020204" pitchFamily="34" charset="0"/>
              <a:buChar char="•"/>
            </a:pPr>
            <a:r>
              <a:rPr lang="fr-FR" sz="1400" dirty="0"/>
              <a:t>Présentation et discussion des résultats devant le comité de programmation du 11 octobre 2021 et l’assemblée générale du Pays Carcassonnais le 12 octobre 2021.</a:t>
            </a:r>
          </a:p>
        </p:txBody>
      </p:sp>
    </p:spTree>
    <p:extLst>
      <p:ext uri="{BB962C8B-B14F-4D97-AF65-F5344CB8AC3E}">
        <p14:creationId xmlns:p14="http://schemas.microsoft.com/office/powerpoint/2010/main" val="931450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nature des actions</a:t>
            </a:r>
            <a:endParaRPr lang="fr-FR"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844824"/>
            <a:ext cx="79438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340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a:t>Un programme </a:t>
            </a:r>
            <a:r>
              <a:rPr lang="fr-FR" dirty="0" smtClean="0"/>
              <a:t>équilibré sur le territoire</a:t>
            </a:r>
            <a:endParaRPr lang="fr-FR" dirty="0"/>
          </a:p>
        </p:txBody>
      </p:sp>
      <p:sp>
        <p:nvSpPr>
          <p:cNvPr id="3" name="Espace réservé du contenu 2"/>
          <p:cNvSpPr>
            <a:spLocks noGrp="1"/>
          </p:cNvSpPr>
          <p:nvPr>
            <p:ph idx="1"/>
          </p:nvPr>
        </p:nvSpPr>
        <p:spPr>
          <a:xfrm>
            <a:off x="457200" y="1196752"/>
            <a:ext cx="8229600" cy="4929411"/>
          </a:xfrm>
        </p:spPr>
        <p:txBody>
          <a:bodyPr>
            <a:normAutofit/>
          </a:bodyPr>
          <a:lstStyle/>
          <a:p>
            <a:pPr algn="ctr"/>
            <a:r>
              <a:rPr lang="fr-FR" sz="1600" dirty="0"/>
              <a:t>Répartition des actions programmées sur le territoire du GAL du Carcassonnais</a:t>
            </a:r>
          </a:p>
        </p:txBody>
      </p:sp>
      <p:pic>
        <p:nvPicPr>
          <p:cNvPr id="4" name="Image 3"/>
          <p:cNvPicPr/>
          <p:nvPr/>
        </p:nvPicPr>
        <p:blipFill rotWithShape="1">
          <a:blip r:embed="rId2"/>
          <a:srcRect l="69590" t="22689" r="4408" b="13725"/>
          <a:stretch/>
        </p:blipFill>
        <p:spPr bwMode="auto">
          <a:xfrm>
            <a:off x="2483768" y="1629514"/>
            <a:ext cx="4294547" cy="3545113"/>
          </a:xfrm>
          <a:prstGeom prst="rect">
            <a:avLst/>
          </a:prstGeom>
          <a:ln>
            <a:noFill/>
          </a:ln>
          <a:extLst>
            <a:ext uri="{53640926-AAD7-44D8-BBD7-CCE9431645EC}">
              <a14:shadowObscured xmlns:a14="http://schemas.microsoft.com/office/drawing/2010/main"/>
            </a:ext>
          </a:extLst>
        </p:spPr>
      </p:pic>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63506"/>
            <a:ext cx="3107055" cy="1892935"/>
          </a:xfrm>
          <a:prstGeom prst="rect">
            <a:avLst/>
          </a:prstGeom>
          <a:noFill/>
        </p:spPr>
      </p:pic>
      <p:pic>
        <p:nvPicPr>
          <p:cNvPr id="6" name="Image 5"/>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157191"/>
            <a:ext cx="4139952" cy="1699249"/>
          </a:xfrm>
          <a:prstGeom prst="rect">
            <a:avLst/>
          </a:prstGeom>
          <a:noFill/>
        </p:spPr>
      </p:pic>
      <p:sp>
        <p:nvSpPr>
          <p:cNvPr id="7" name="ZoneTexte 6"/>
          <p:cNvSpPr txBox="1"/>
          <p:nvPr/>
        </p:nvSpPr>
        <p:spPr>
          <a:xfrm>
            <a:off x="539552" y="4691001"/>
            <a:ext cx="1800200" cy="307777"/>
          </a:xfrm>
          <a:prstGeom prst="rect">
            <a:avLst/>
          </a:prstGeom>
          <a:noFill/>
        </p:spPr>
        <p:txBody>
          <a:bodyPr wrap="square" rtlCol="0">
            <a:spAutoFit/>
          </a:bodyPr>
          <a:lstStyle/>
          <a:p>
            <a:pPr algn="ctr"/>
            <a:r>
              <a:rPr lang="fr-FR" sz="1400" dirty="0" smtClean="0"/>
              <a:t>Membres du CP</a:t>
            </a:r>
            <a:endParaRPr lang="fr-FR" sz="1400" dirty="0"/>
          </a:p>
        </p:txBody>
      </p:sp>
      <p:sp>
        <p:nvSpPr>
          <p:cNvPr id="8" name="ZoneTexte 7"/>
          <p:cNvSpPr txBox="1"/>
          <p:nvPr/>
        </p:nvSpPr>
        <p:spPr>
          <a:xfrm>
            <a:off x="7074024" y="4809617"/>
            <a:ext cx="1800200" cy="307777"/>
          </a:xfrm>
          <a:prstGeom prst="rect">
            <a:avLst/>
          </a:prstGeom>
          <a:noFill/>
        </p:spPr>
        <p:txBody>
          <a:bodyPr wrap="square" rtlCol="0">
            <a:spAutoFit/>
          </a:bodyPr>
          <a:lstStyle/>
          <a:p>
            <a:pPr algn="ctr"/>
            <a:r>
              <a:rPr lang="fr-FR" sz="1400" dirty="0" smtClean="0"/>
              <a:t>Bénéficiaires</a:t>
            </a:r>
            <a:endParaRPr lang="fr-FR" sz="1400" dirty="0"/>
          </a:p>
        </p:txBody>
      </p:sp>
    </p:spTree>
    <p:extLst>
      <p:ext uri="{BB962C8B-B14F-4D97-AF65-F5344CB8AC3E}">
        <p14:creationId xmlns:p14="http://schemas.microsoft.com/office/powerpoint/2010/main" val="3605787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financements équilibrés sur le territoire </a:t>
            </a:r>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3499485" cy="20497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005064"/>
            <a:ext cx="3878506" cy="2634525"/>
          </a:xfrm>
          <a:prstGeom prst="rect">
            <a:avLst/>
          </a:prstGeom>
          <a:noFill/>
        </p:spPr>
      </p:pic>
      <p:pic>
        <p:nvPicPr>
          <p:cNvPr id="614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1598125"/>
            <a:ext cx="3714998" cy="225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787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impacts sur le territoire</a:t>
            </a:r>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658" y="1825079"/>
            <a:ext cx="3020695" cy="1818005"/>
          </a:xfrm>
          <a:prstGeom prst="rect">
            <a:avLst/>
          </a:prstGeom>
          <a:noFill/>
        </p:spPr>
      </p:pic>
      <p:sp>
        <p:nvSpPr>
          <p:cNvPr id="5" name="ZoneTexte 4"/>
          <p:cNvSpPr txBox="1"/>
          <p:nvPr/>
        </p:nvSpPr>
        <p:spPr>
          <a:xfrm>
            <a:off x="5471169" y="1509800"/>
            <a:ext cx="3020695" cy="307777"/>
          </a:xfrm>
          <a:prstGeom prst="rect">
            <a:avLst/>
          </a:prstGeom>
          <a:noFill/>
        </p:spPr>
        <p:txBody>
          <a:bodyPr wrap="square" rtlCol="0">
            <a:spAutoFit/>
          </a:bodyPr>
          <a:lstStyle/>
          <a:p>
            <a:r>
              <a:rPr lang="fr-FR" sz="1400" dirty="0"/>
              <a:t>Enquête auprès des membres du CP </a:t>
            </a:r>
          </a:p>
        </p:txBody>
      </p:sp>
      <p:pic>
        <p:nvPicPr>
          <p:cNvPr id="6" name="Espace réservé du contenu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5" y="3861048"/>
            <a:ext cx="5112568" cy="2424347"/>
          </a:xfrm>
          <a:prstGeom prst="rect">
            <a:avLst/>
          </a:prstGeom>
          <a:noFill/>
        </p:spPr>
      </p:pic>
      <p:sp>
        <p:nvSpPr>
          <p:cNvPr id="7" name="ZoneTexte 6"/>
          <p:cNvSpPr txBox="1"/>
          <p:nvPr/>
        </p:nvSpPr>
        <p:spPr>
          <a:xfrm>
            <a:off x="2051720" y="3501008"/>
            <a:ext cx="3020695" cy="307777"/>
          </a:xfrm>
          <a:prstGeom prst="rect">
            <a:avLst/>
          </a:prstGeom>
          <a:noFill/>
        </p:spPr>
        <p:txBody>
          <a:bodyPr wrap="square" rtlCol="0">
            <a:spAutoFit/>
          </a:bodyPr>
          <a:lstStyle/>
          <a:p>
            <a:pPr algn="ctr"/>
            <a:r>
              <a:rPr lang="fr-FR" sz="1400" dirty="0"/>
              <a:t>Enquête auprès des </a:t>
            </a:r>
            <a:r>
              <a:rPr lang="fr-FR" sz="1400" dirty="0" smtClean="0"/>
              <a:t>bénéficiaires</a:t>
            </a:r>
            <a:endParaRPr lang="fr-FR" sz="1400" dirty="0"/>
          </a:p>
        </p:txBody>
      </p:sp>
      <p:pic>
        <p:nvPicPr>
          <p:cNvPr id="8" name="Imag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437112"/>
            <a:ext cx="3081263" cy="1846194"/>
          </a:xfrm>
          <a:prstGeom prst="rect">
            <a:avLst/>
          </a:prstGeom>
          <a:noFill/>
        </p:spPr>
      </p:pic>
      <p:sp>
        <p:nvSpPr>
          <p:cNvPr id="3" name="Rectangle 2"/>
          <p:cNvSpPr/>
          <p:nvPr/>
        </p:nvSpPr>
        <p:spPr>
          <a:xfrm>
            <a:off x="513016" y="2111370"/>
            <a:ext cx="4572000" cy="830997"/>
          </a:xfrm>
          <a:prstGeom prst="rect">
            <a:avLst/>
          </a:prstGeom>
        </p:spPr>
        <p:txBody>
          <a:bodyPr>
            <a:spAutoFit/>
          </a:bodyPr>
          <a:lstStyle/>
          <a:p>
            <a:r>
              <a:rPr lang="fr-FR" sz="1600" dirty="0" smtClean="0"/>
              <a:t>Atelier bénéficiaires </a:t>
            </a:r>
            <a:r>
              <a:rPr lang="fr-FR" sz="1600" dirty="0" smtClean="0"/>
              <a:t>:</a:t>
            </a:r>
          </a:p>
          <a:p>
            <a:endParaRPr lang="fr-FR" sz="1600" dirty="0" smtClean="0"/>
          </a:p>
          <a:p>
            <a:r>
              <a:rPr lang="fr-FR" sz="1600" i="1" dirty="0" smtClean="0"/>
              <a:t>On </a:t>
            </a:r>
            <a:r>
              <a:rPr lang="fr-FR" sz="1600" i="1" dirty="0"/>
              <a:t>est les ambassadeurs de quelque chose de positif</a:t>
            </a:r>
          </a:p>
        </p:txBody>
      </p:sp>
    </p:spTree>
    <p:extLst>
      <p:ext uri="{BB962C8B-B14F-4D97-AF65-F5344CB8AC3E}">
        <p14:creationId xmlns:p14="http://schemas.microsoft.com/office/powerpoint/2010/main" val="3605787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229600" cy="1143000"/>
          </a:xfrm>
        </p:spPr>
        <p:txBody>
          <a:bodyPr/>
          <a:lstStyle/>
          <a:p>
            <a:r>
              <a:rPr lang="fr-FR" dirty="0" smtClean="0"/>
              <a:t>L’innovation</a:t>
            </a:r>
            <a:endParaRPr lang="fr-FR" dirty="0"/>
          </a:p>
        </p:txBody>
      </p:sp>
      <p:sp>
        <p:nvSpPr>
          <p:cNvPr id="7" name="ZoneTexte 6"/>
          <p:cNvSpPr txBox="1"/>
          <p:nvPr/>
        </p:nvSpPr>
        <p:spPr>
          <a:xfrm>
            <a:off x="3093215" y="4139207"/>
            <a:ext cx="3020695" cy="307777"/>
          </a:xfrm>
          <a:prstGeom prst="rect">
            <a:avLst/>
          </a:prstGeom>
          <a:noFill/>
        </p:spPr>
        <p:txBody>
          <a:bodyPr wrap="square" rtlCol="0">
            <a:spAutoFit/>
          </a:bodyPr>
          <a:lstStyle/>
          <a:p>
            <a:pPr algn="ctr"/>
            <a:r>
              <a:rPr lang="fr-FR" sz="1400" dirty="0"/>
              <a:t>Enquête auprès des </a:t>
            </a:r>
            <a:r>
              <a:rPr lang="fr-FR" sz="1400" dirty="0" smtClean="0"/>
              <a:t>bénéficiaires</a:t>
            </a:r>
            <a:endParaRPr lang="fr-FR" sz="1400" dirty="0"/>
          </a:p>
        </p:txBody>
      </p:sp>
      <p:pic>
        <p:nvPicPr>
          <p:cNvPr id="10" name="Espace réservé du contenu 9"/>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6232" y="4293096"/>
            <a:ext cx="2334998" cy="2224198"/>
          </a:xfrm>
          <a:prstGeom prst="rect">
            <a:avLst/>
          </a:prstGeom>
          <a:noFill/>
        </p:spPr>
      </p:pic>
      <p:pic>
        <p:nvPicPr>
          <p:cNvPr id="11" name="Imag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5" y="4651059"/>
            <a:ext cx="3096344" cy="1879142"/>
          </a:xfrm>
          <a:prstGeom prst="rect">
            <a:avLst/>
          </a:prstGeom>
          <a:noFill/>
        </p:spPr>
      </p:pic>
      <p:pic>
        <p:nvPicPr>
          <p:cNvPr id="12" name="Image 11"/>
          <p:cNvPicPr/>
          <p:nvPr/>
        </p:nvPicPr>
        <p:blipFill>
          <a:blip r:embed="rId4">
            <a:extLst>
              <a:ext uri="{28A0092B-C50C-407E-A947-70E740481C1C}">
                <a14:useLocalDpi xmlns:a14="http://schemas.microsoft.com/office/drawing/2010/main" val="0"/>
              </a:ext>
            </a:extLst>
          </a:blip>
          <a:srcRect/>
          <a:stretch>
            <a:fillRect/>
          </a:stretch>
        </p:blipFill>
        <p:spPr bwMode="auto">
          <a:xfrm>
            <a:off x="6243320" y="4293096"/>
            <a:ext cx="2900680" cy="2098675"/>
          </a:xfrm>
          <a:prstGeom prst="rect">
            <a:avLst/>
          </a:prstGeom>
          <a:noFill/>
        </p:spPr>
      </p:pic>
      <p:sp>
        <p:nvSpPr>
          <p:cNvPr id="13" name="Rectangle 12"/>
          <p:cNvSpPr/>
          <p:nvPr/>
        </p:nvSpPr>
        <p:spPr>
          <a:xfrm>
            <a:off x="539552" y="1628800"/>
            <a:ext cx="4824536" cy="2154436"/>
          </a:xfrm>
          <a:prstGeom prst="rect">
            <a:avLst/>
          </a:prstGeom>
        </p:spPr>
        <p:txBody>
          <a:bodyPr wrap="square">
            <a:spAutoFit/>
          </a:bodyPr>
          <a:lstStyle/>
          <a:p>
            <a:r>
              <a:rPr lang="fr-FR" sz="1600" dirty="0" smtClean="0"/>
              <a:t>Une notion relative diversement appréciée mais fortement reconnue à l’échelle du programme.</a:t>
            </a:r>
          </a:p>
          <a:p>
            <a:endParaRPr lang="fr-FR" sz="1400" i="1" dirty="0"/>
          </a:p>
          <a:p>
            <a:r>
              <a:rPr lang="fr-FR" sz="1400" i="1" dirty="0" smtClean="0"/>
              <a:t>«</a:t>
            </a:r>
            <a:r>
              <a:rPr lang="fr-FR" sz="1400" i="1" dirty="0"/>
              <a:t> </a:t>
            </a:r>
            <a:r>
              <a:rPr lang="fr-FR" sz="1400" i="1" dirty="0" smtClean="0"/>
              <a:t>Les actions ont </a:t>
            </a:r>
            <a:r>
              <a:rPr lang="fr-FR" sz="1400" i="1" dirty="0"/>
              <a:t>été toutes innovantes dans des domaines différents et variés (économiques, culturelles,....) »</a:t>
            </a:r>
            <a:endParaRPr lang="fr-FR" sz="1400" dirty="0"/>
          </a:p>
          <a:p>
            <a:r>
              <a:rPr lang="fr-FR" sz="1400" i="1" dirty="0"/>
              <a:t> </a:t>
            </a:r>
            <a:endParaRPr lang="fr-FR" sz="1400" dirty="0"/>
          </a:p>
          <a:p>
            <a:r>
              <a:rPr lang="fr-FR" sz="1400" i="1" dirty="0"/>
              <a:t>« C'est déjà en soi innovant d'aller chercher et soutenir des projets sur des territoires ruraux »</a:t>
            </a:r>
            <a:endParaRPr lang="fr-FR" sz="1400" dirty="0"/>
          </a:p>
          <a:p>
            <a:r>
              <a:rPr lang="fr-FR" dirty="0"/>
              <a:t> </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844824"/>
            <a:ext cx="3131616" cy="214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nvSpPr>
        <p:spPr>
          <a:xfrm>
            <a:off x="5724128" y="1412776"/>
            <a:ext cx="3131616" cy="307777"/>
          </a:xfrm>
          <a:prstGeom prst="rect">
            <a:avLst/>
          </a:prstGeom>
          <a:noFill/>
        </p:spPr>
        <p:txBody>
          <a:bodyPr wrap="square" rtlCol="0">
            <a:spAutoFit/>
          </a:bodyPr>
          <a:lstStyle/>
          <a:p>
            <a:pPr algn="ctr"/>
            <a:r>
              <a:rPr lang="fr-FR" sz="1400" dirty="0" smtClean="0"/>
              <a:t>Appréciation des membres du CP</a:t>
            </a:r>
            <a:endParaRPr lang="fr-FR" sz="1400" dirty="0"/>
          </a:p>
        </p:txBody>
      </p:sp>
    </p:spTree>
    <p:extLst>
      <p:ext uri="{BB962C8B-B14F-4D97-AF65-F5344CB8AC3E}">
        <p14:creationId xmlns:p14="http://schemas.microsoft.com/office/powerpoint/2010/main" val="2667003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lien rural urbain</a:t>
            </a:r>
            <a:endParaRPr lang="fr-FR" dirty="0"/>
          </a:p>
        </p:txBody>
      </p:sp>
      <p:sp>
        <p:nvSpPr>
          <p:cNvPr id="5" name="ZoneTexte 4"/>
          <p:cNvSpPr txBox="1"/>
          <p:nvPr/>
        </p:nvSpPr>
        <p:spPr>
          <a:xfrm>
            <a:off x="1080732" y="1560774"/>
            <a:ext cx="3020695" cy="307777"/>
          </a:xfrm>
          <a:prstGeom prst="rect">
            <a:avLst/>
          </a:prstGeom>
          <a:noFill/>
        </p:spPr>
        <p:txBody>
          <a:bodyPr wrap="square" rtlCol="0">
            <a:spAutoFit/>
          </a:bodyPr>
          <a:lstStyle/>
          <a:p>
            <a:r>
              <a:rPr lang="fr-FR" sz="1400" dirty="0" smtClean="0"/>
              <a:t>Appréciation des </a:t>
            </a:r>
            <a:r>
              <a:rPr lang="fr-FR" sz="1400" dirty="0"/>
              <a:t>membres du CP </a:t>
            </a:r>
          </a:p>
        </p:txBody>
      </p:sp>
      <p:sp>
        <p:nvSpPr>
          <p:cNvPr id="7" name="ZoneTexte 6"/>
          <p:cNvSpPr txBox="1"/>
          <p:nvPr/>
        </p:nvSpPr>
        <p:spPr>
          <a:xfrm>
            <a:off x="5261882" y="1533897"/>
            <a:ext cx="3020695" cy="307777"/>
          </a:xfrm>
          <a:prstGeom prst="rect">
            <a:avLst/>
          </a:prstGeom>
          <a:noFill/>
        </p:spPr>
        <p:txBody>
          <a:bodyPr wrap="square" rtlCol="0">
            <a:spAutoFit/>
          </a:bodyPr>
          <a:lstStyle/>
          <a:p>
            <a:pPr algn="ctr"/>
            <a:r>
              <a:rPr lang="fr-FR" sz="1400" dirty="0"/>
              <a:t>Enquête auprès des </a:t>
            </a:r>
            <a:r>
              <a:rPr lang="fr-FR" sz="1400" dirty="0" smtClean="0"/>
              <a:t>bénéficiaires</a:t>
            </a:r>
            <a:endParaRPr lang="fr-FR" sz="1400" dirty="0"/>
          </a:p>
        </p:txBody>
      </p:sp>
      <p:pic>
        <p:nvPicPr>
          <p:cNvPr id="10" name="Espace réservé du contenu 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692" y="1988840"/>
            <a:ext cx="3505200" cy="2407920"/>
          </a:xfrm>
          <a:prstGeom prst="rect">
            <a:avLst/>
          </a:prstGeom>
          <a:noFill/>
        </p:spPr>
      </p:pic>
      <p:pic>
        <p:nvPicPr>
          <p:cNvPr id="11" name="Imag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430" y="1988840"/>
            <a:ext cx="3291597" cy="2376264"/>
          </a:xfrm>
          <a:prstGeom prst="rect">
            <a:avLst/>
          </a:prstGeom>
          <a:noFill/>
        </p:spPr>
      </p:pic>
      <p:sp>
        <p:nvSpPr>
          <p:cNvPr id="12" name="ZoneTexte 11"/>
          <p:cNvSpPr txBox="1"/>
          <p:nvPr/>
        </p:nvSpPr>
        <p:spPr>
          <a:xfrm>
            <a:off x="755576" y="4725144"/>
            <a:ext cx="7776864" cy="369332"/>
          </a:xfrm>
          <a:prstGeom prst="rect">
            <a:avLst/>
          </a:prstGeom>
          <a:noFill/>
        </p:spPr>
        <p:txBody>
          <a:bodyPr wrap="square" rtlCol="0">
            <a:spAutoFit/>
          </a:bodyPr>
          <a:lstStyle/>
          <a:p>
            <a:r>
              <a:rPr lang="fr-FR" dirty="0" smtClean="0"/>
              <a:t>Offre d’accueil </a:t>
            </a:r>
            <a:r>
              <a:rPr lang="fr-FR" dirty="0" smtClean="0"/>
              <a:t>complémentaire </a:t>
            </a:r>
            <a:r>
              <a:rPr lang="fr-FR" dirty="0" smtClean="0"/>
              <a:t>à celle de Carcassonne.</a:t>
            </a:r>
            <a:endParaRPr lang="fr-FR" dirty="0"/>
          </a:p>
        </p:txBody>
      </p:sp>
    </p:spTree>
    <p:extLst>
      <p:ext uri="{BB962C8B-B14F-4D97-AF65-F5344CB8AC3E}">
        <p14:creationId xmlns:p14="http://schemas.microsoft.com/office/powerpoint/2010/main" val="482584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lien entre acteurs</a:t>
            </a:r>
            <a:endParaRPr lang="fr-FR" dirty="0"/>
          </a:p>
        </p:txBody>
      </p:sp>
      <p:sp>
        <p:nvSpPr>
          <p:cNvPr id="5" name="ZoneTexte 4"/>
          <p:cNvSpPr txBox="1"/>
          <p:nvPr/>
        </p:nvSpPr>
        <p:spPr>
          <a:xfrm>
            <a:off x="971600" y="3649006"/>
            <a:ext cx="3020695" cy="307777"/>
          </a:xfrm>
          <a:prstGeom prst="rect">
            <a:avLst/>
          </a:prstGeom>
          <a:noFill/>
        </p:spPr>
        <p:txBody>
          <a:bodyPr wrap="square" rtlCol="0">
            <a:spAutoFit/>
          </a:bodyPr>
          <a:lstStyle/>
          <a:p>
            <a:r>
              <a:rPr lang="fr-FR" sz="1400" dirty="0" smtClean="0"/>
              <a:t>Appréciation des </a:t>
            </a:r>
            <a:r>
              <a:rPr lang="fr-FR" sz="1400" dirty="0"/>
              <a:t>membres du CP </a:t>
            </a:r>
          </a:p>
        </p:txBody>
      </p:sp>
      <p:sp>
        <p:nvSpPr>
          <p:cNvPr id="7" name="ZoneTexte 6"/>
          <p:cNvSpPr txBox="1"/>
          <p:nvPr/>
        </p:nvSpPr>
        <p:spPr>
          <a:xfrm>
            <a:off x="5152750" y="3622129"/>
            <a:ext cx="3020695" cy="307777"/>
          </a:xfrm>
          <a:prstGeom prst="rect">
            <a:avLst/>
          </a:prstGeom>
          <a:noFill/>
        </p:spPr>
        <p:txBody>
          <a:bodyPr wrap="square" rtlCol="0">
            <a:spAutoFit/>
          </a:bodyPr>
          <a:lstStyle/>
          <a:p>
            <a:pPr algn="ctr"/>
            <a:r>
              <a:rPr lang="fr-FR" sz="1400" dirty="0"/>
              <a:t>Enquête auprès des </a:t>
            </a:r>
            <a:r>
              <a:rPr lang="fr-FR" sz="1400" dirty="0" smtClean="0"/>
              <a:t>bénéficiaires</a:t>
            </a:r>
            <a:endParaRPr lang="fr-FR" sz="1400" dirty="0"/>
          </a:p>
        </p:txBody>
      </p:sp>
      <p:pic>
        <p:nvPicPr>
          <p:cNvPr id="8" name="Imag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122" y="4077072"/>
            <a:ext cx="3445910" cy="2304256"/>
          </a:xfrm>
          <a:prstGeom prst="rect">
            <a:avLst/>
          </a:prstGeom>
          <a:noFill/>
        </p:spPr>
      </p:pic>
      <p:sp>
        <p:nvSpPr>
          <p:cNvPr id="3" name="Espace réservé du contenu 2"/>
          <p:cNvSpPr>
            <a:spLocks noGrp="1"/>
          </p:cNvSpPr>
          <p:nvPr>
            <p:ph idx="1"/>
          </p:nvPr>
        </p:nvSpPr>
        <p:spPr/>
        <p:txBody>
          <a:bodyPr>
            <a:normAutofit/>
          </a:bodyPr>
          <a:lstStyle/>
          <a:p>
            <a:r>
              <a:rPr lang="fr-FR" sz="1600" dirty="0"/>
              <a:t>96% des bénéficiaires estiment que LEADER leur a permis de renforcer les liens entre les acteurs du territoire, et la note moyenne attribuée aux projets par le comité de programmation sur cet objectif atteint 8 sur 10. </a:t>
            </a:r>
            <a:endParaRPr lang="fr-FR" sz="1600" dirty="0" smtClean="0"/>
          </a:p>
          <a:p>
            <a:r>
              <a:rPr lang="fr-FR" sz="1600" dirty="0" smtClean="0"/>
              <a:t>Un </a:t>
            </a:r>
            <a:r>
              <a:rPr lang="fr-FR" sz="1600" dirty="0"/>
              <a:t>bémol  : </a:t>
            </a:r>
            <a:r>
              <a:rPr lang="fr-FR" sz="1600" dirty="0" smtClean="0"/>
              <a:t>les </a:t>
            </a:r>
            <a:r>
              <a:rPr lang="fr-FR" sz="1600" dirty="0"/>
              <a:t>porteurs de projets ont regretté le manque de rencontres et de liens entre eux. Ils ont salué avec beaucoup d’intérêt l’atelier comme un temps de rencontre et d’interconnaissance qu’ils souhaitent pouvoir renouveler régulièrement pour créer/renforcer des liens et envisager des mutualisations.</a:t>
            </a:r>
          </a:p>
          <a:p>
            <a:endParaRPr lang="fr-FR" sz="1600" dirty="0"/>
          </a:p>
        </p:txBody>
      </p:sp>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593982" y="4136762"/>
            <a:ext cx="3278103" cy="2244566"/>
          </a:xfrm>
          <a:prstGeom prst="rect">
            <a:avLst/>
          </a:prstGeom>
          <a:noFill/>
        </p:spPr>
      </p:pic>
    </p:spTree>
    <p:extLst>
      <p:ext uri="{BB962C8B-B14F-4D97-AF65-F5344CB8AC3E}">
        <p14:creationId xmlns:p14="http://schemas.microsoft.com/office/powerpoint/2010/main" val="2036621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plus value de LEADER</a:t>
            </a:r>
            <a:endParaRPr lang="fr-FR" dirty="0"/>
          </a:p>
        </p:txBody>
      </p:sp>
      <p:sp>
        <p:nvSpPr>
          <p:cNvPr id="3" name="Espace réservé du contenu 2"/>
          <p:cNvSpPr>
            <a:spLocks noGrp="1"/>
          </p:cNvSpPr>
          <p:nvPr>
            <p:ph idx="1"/>
          </p:nvPr>
        </p:nvSpPr>
        <p:spPr>
          <a:xfrm>
            <a:off x="457198" y="1340768"/>
            <a:ext cx="8229600" cy="4525963"/>
          </a:xfrm>
        </p:spPr>
        <p:txBody>
          <a:bodyPr>
            <a:normAutofit/>
          </a:bodyPr>
          <a:lstStyle/>
          <a:p>
            <a:pPr marL="342900" indent="-342900">
              <a:buAutoNum type="arabicPeriod"/>
            </a:pPr>
            <a:r>
              <a:rPr lang="fr-FR" sz="1600" dirty="0" smtClean="0"/>
              <a:t>La gouvernance et le partenariat public-privé</a:t>
            </a:r>
          </a:p>
          <a:p>
            <a:pPr marL="342900" indent="-342900">
              <a:buAutoNum type="arabicPeriod"/>
            </a:pPr>
            <a:r>
              <a:rPr lang="fr-FR" sz="1600" dirty="0" smtClean="0"/>
              <a:t>La montée en gamme des sites, prestations et produits</a:t>
            </a:r>
          </a:p>
          <a:p>
            <a:pPr marL="342900" indent="-342900">
              <a:buAutoNum type="arabicPeriod"/>
            </a:pPr>
            <a:r>
              <a:rPr lang="fr-FR" sz="1600" dirty="0" smtClean="0"/>
              <a:t>L’amélioration de la notoriété du territoire</a:t>
            </a:r>
          </a:p>
          <a:p>
            <a:pPr marL="342900" indent="-342900">
              <a:buAutoNum type="arabicPeriod"/>
            </a:pPr>
            <a:endParaRPr lang="fr-FR" sz="1600" dirty="0"/>
          </a:p>
          <a:p>
            <a:r>
              <a:rPr lang="fr-FR" sz="1600" dirty="0" smtClean="0"/>
              <a:t>Quelques bémols : </a:t>
            </a:r>
          </a:p>
          <a:p>
            <a:pPr marL="285750" indent="-285750">
              <a:buFontTx/>
              <a:buChar char="-"/>
            </a:pPr>
            <a:r>
              <a:rPr lang="fr-FR" sz="1600" dirty="0" smtClean="0"/>
              <a:t>la mise en réseau, le maillage.</a:t>
            </a:r>
          </a:p>
          <a:p>
            <a:pPr marL="285750" indent="-285750">
              <a:buFontTx/>
              <a:buChar char="-"/>
            </a:pPr>
            <a:r>
              <a:rPr lang="fr-FR" sz="1600" dirty="0" smtClean="0"/>
              <a:t>La filière bois </a:t>
            </a:r>
            <a:r>
              <a:rPr lang="fr-FR" sz="1600" dirty="0" smtClean="0"/>
              <a:t>énergie. </a:t>
            </a:r>
            <a:endParaRPr lang="fr-FR" sz="1600" dirty="0"/>
          </a:p>
        </p:txBody>
      </p:sp>
      <p:pic>
        <p:nvPicPr>
          <p:cNvPr id="10" name="Imag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5451" y="3438896"/>
            <a:ext cx="5713095" cy="3143885"/>
          </a:xfrm>
          <a:prstGeom prst="rect">
            <a:avLst/>
          </a:prstGeom>
          <a:noFill/>
        </p:spPr>
      </p:pic>
    </p:spTree>
    <p:extLst>
      <p:ext uri="{BB962C8B-B14F-4D97-AF65-F5344CB8AC3E}">
        <p14:creationId xmlns:p14="http://schemas.microsoft.com/office/powerpoint/2010/main" val="534388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Synthèse</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082531688"/>
              </p:ext>
            </p:extLst>
          </p:nvPr>
        </p:nvGraphicFramePr>
        <p:xfrm>
          <a:off x="827584" y="1052736"/>
          <a:ext cx="7344816" cy="5490652"/>
        </p:xfrm>
        <a:graphic>
          <a:graphicData uri="http://schemas.openxmlformats.org/drawingml/2006/table">
            <a:tbl>
              <a:tblPr firstRow="1" firstCol="1" bandRow="1"/>
              <a:tblGrid>
                <a:gridCol w="4011429"/>
                <a:gridCol w="3333387"/>
              </a:tblGrid>
              <a:tr h="194689">
                <a:tc>
                  <a:txBody>
                    <a:bodyPr/>
                    <a:lstStyle/>
                    <a:p>
                      <a:pPr algn="ctr">
                        <a:lnSpc>
                          <a:spcPct val="115000"/>
                        </a:lnSpc>
                        <a:spcAft>
                          <a:spcPts val="0"/>
                        </a:spcAft>
                      </a:pPr>
                      <a:r>
                        <a:rPr lang="fr-FR" sz="1100" b="1" dirty="0">
                          <a:solidFill>
                            <a:schemeClr val="bg1"/>
                          </a:solidFill>
                          <a:effectLst/>
                          <a:latin typeface="Calibri"/>
                          <a:ea typeface="Calibri"/>
                          <a:cs typeface="Times New Roman"/>
                        </a:rPr>
                        <a:t>Point forts</a:t>
                      </a:r>
                      <a:endParaRPr lang="fr-FR" sz="1000" dirty="0">
                        <a:solidFill>
                          <a:schemeClr val="bg1"/>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fr-FR" sz="1100" b="1" dirty="0">
                          <a:solidFill>
                            <a:schemeClr val="bg1"/>
                          </a:solidFill>
                          <a:effectLst/>
                          <a:latin typeface="Calibri"/>
                          <a:ea typeface="Calibri"/>
                          <a:cs typeface="Times New Roman"/>
                        </a:rPr>
                        <a:t>Marges de progrès</a:t>
                      </a:r>
                      <a:endParaRPr lang="fr-FR" sz="1000" dirty="0">
                        <a:solidFill>
                          <a:schemeClr val="bg1"/>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813423">
                <a:tc>
                  <a:txBody>
                    <a:bodyPr/>
                    <a:lstStyle/>
                    <a:p>
                      <a:pPr>
                        <a:lnSpc>
                          <a:spcPct val="115000"/>
                        </a:lnSpc>
                        <a:spcAft>
                          <a:spcPts val="0"/>
                        </a:spcAft>
                      </a:pPr>
                      <a:r>
                        <a:rPr lang="fr-FR" sz="1050" b="1" dirty="0" smtClean="0">
                          <a:solidFill>
                            <a:schemeClr val="accent3">
                              <a:lumMod val="75000"/>
                            </a:schemeClr>
                          </a:solidFill>
                          <a:effectLst/>
                          <a:latin typeface="+mn-lt"/>
                          <a:ea typeface="Calibri"/>
                          <a:cs typeface="Times New Roman"/>
                        </a:rPr>
                        <a:t>Le portage du GAL et de la stratégie LEADER par le Pays.</a:t>
                      </a:r>
                      <a:endParaRPr lang="fr-FR" sz="900" b="1" dirty="0" smtClean="0">
                        <a:solidFill>
                          <a:schemeClr val="accent3">
                            <a:lumMod val="75000"/>
                          </a:schemeClr>
                        </a:solidFill>
                        <a:effectLst/>
                        <a:latin typeface="+mn-lt"/>
                        <a:ea typeface="Calibri"/>
                        <a:cs typeface="Times New Roman"/>
                      </a:endParaRPr>
                    </a:p>
                    <a:p>
                      <a:pPr marL="266700" lvl="0" indent="-160338">
                        <a:lnSpc>
                          <a:spcPct val="115000"/>
                        </a:lnSpc>
                        <a:spcAft>
                          <a:spcPts val="0"/>
                        </a:spcAft>
                        <a:buFont typeface="Calibri"/>
                        <a:buChar char="-"/>
                      </a:pPr>
                      <a:r>
                        <a:rPr lang="fr-FR" sz="1000" dirty="0" smtClean="0">
                          <a:solidFill>
                            <a:schemeClr val="accent3">
                              <a:lumMod val="75000"/>
                            </a:schemeClr>
                          </a:solidFill>
                          <a:effectLst/>
                          <a:latin typeface="+mn-lt"/>
                          <a:ea typeface="Calibri"/>
                          <a:cs typeface="Times New Roman"/>
                        </a:rPr>
                        <a:t>Structure associative souple.</a:t>
                      </a:r>
                      <a:endParaRPr lang="fr-FR" sz="800" dirty="0" smtClean="0">
                        <a:solidFill>
                          <a:schemeClr val="accent3">
                            <a:lumMod val="75000"/>
                          </a:schemeClr>
                        </a:solidFill>
                        <a:effectLst/>
                        <a:latin typeface="+mn-lt"/>
                        <a:ea typeface="Calibri"/>
                        <a:cs typeface="Times New Roman"/>
                      </a:endParaRPr>
                    </a:p>
                    <a:p>
                      <a:pPr marL="266700" lvl="0" indent="-160338">
                        <a:lnSpc>
                          <a:spcPct val="115000"/>
                        </a:lnSpc>
                        <a:spcAft>
                          <a:spcPts val="0"/>
                        </a:spcAft>
                        <a:buFont typeface="Calibri"/>
                        <a:buChar char="-"/>
                      </a:pPr>
                      <a:r>
                        <a:rPr lang="fr-FR" sz="1000" dirty="0" smtClean="0">
                          <a:solidFill>
                            <a:schemeClr val="accent3">
                              <a:lumMod val="75000"/>
                            </a:schemeClr>
                          </a:solidFill>
                          <a:effectLst/>
                          <a:latin typeface="+mn-lt"/>
                          <a:ea typeface="Calibri"/>
                          <a:cs typeface="Times New Roman"/>
                        </a:rPr>
                        <a:t>Indépendante.</a:t>
                      </a:r>
                      <a:endParaRPr lang="fr-FR" sz="800" dirty="0" smtClean="0">
                        <a:solidFill>
                          <a:schemeClr val="accent3">
                            <a:lumMod val="75000"/>
                          </a:schemeClr>
                        </a:solidFill>
                        <a:effectLst/>
                        <a:latin typeface="+mn-lt"/>
                        <a:ea typeface="Calibri"/>
                        <a:cs typeface="Times New Roman"/>
                      </a:endParaRPr>
                    </a:p>
                    <a:p>
                      <a:pPr marL="266700" lvl="0" indent="-160338">
                        <a:lnSpc>
                          <a:spcPct val="115000"/>
                        </a:lnSpc>
                        <a:spcAft>
                          <a:spcPts val="0"/>
                        </a:spcAft>
                        <a:buFont typeface="Calibri"/>
                        <a:buChar char="-"/>
                      </a:pPr>
                      <a:r>
                        <a:rPr lang="fr-FR" sz="1000" dirty="0" smtClean="0">
                          <a:solidFill>
                            <a:schemeClr val="accent3">
                              <a:lumMod val="75000"/>
                            </a:schemeClr>
                          </a:solidFill>
                          <a:effectLst/>
                          <a:latin typeface="+mn-lt"/>
                          <a:ea typeface="Calibri"/>
                          <a:cs typeface="Times New Roman"/>
                        </a:rPr>
                        <a:t>Compétente sur un territoire cohérent au-delà des limites des EPCI</a:t>
                      </a:r>
                      <a:endParaRPr lang="fr-FR" sz="800" dirty="0" smtClean="0">
                        <a:solidFill>
                          <a:schemeClr val="accent3">
                            <a:lumMod val="75000"/>
                          </a:schemeClr>
                        </a:solidFill>
                        <a:effectLst/>
                        <a:latin typeface="+mn-lt"/>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Calibri"/>
                        <a:buChar char="-"/>
                      </a:pP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8767">
                <a:tc>
                  <a:txBody>
                    <a:bodyPr/>
                    <a:lstStyle/>
                    <a:p>
                      <a:pPr>
                        <a:lnSpc>
                          <a:spcPct val="115000"/>
                        </a:lnSpc>
                        <a:spcAft>
                          <a:spcPts val="0"/>
                        </a:spcAft>
                      </a:pPr>
                      <a:r>
                        <a:rPr lang="fr-FR" sz="1100" b="1" dirty="0">
                          <a:solidFill>
                            <a:schemeClr val="accent6">
                              <a:lumMod val="75000"/>
                            </a:schemeClr>
                          </a:solidFill>
                          <a:effectLst/>
                          <a:latin typeface="Calibri"/>
                          <a:ea typeface="Calibri"/>
                          <a:cs typeface="Times New Roman"/>
                        </a:rPr>
                        <a:t>Une cellule de gestion et d’animation performante :</a:t>
                      </a:r>
                      <a:endParaRPr lang="fr-FR" sz="1000" b="1" dirty="0">
                        <a:solidFill>
                          <a:schemeClr val="accent6">
                            <a:lumMod val="75000"/>
                          </a:schemeClr>
                        </a:solidFill>
                        <a:effectLst/>
                        <a:latin typeface="Calibri"/>
                        <a:ea typeface="Calibri"/>
                        <a:cs typeface="Times New Roman"/>
                      </a:endParaRPr>
                    </a:p>
                    <a:p>
                      <a:pPr marL="266700" lvl="0" indent="-177800">
                        <a:lnSpc>
                          <a:spcPct val="115000"/>
                        </a:lnSpc>
                        <a:spcAft>
                          <a:spcPts val="0"/>
                        </a:spcAft>
                        <a:buFont typeface="Calibri"/>
                        <a:buChar char="-"/>
                      </a:pPr>
                      <a:r>
                        <a:rPr lang="fr-FR" sz="1000" dirty="0">
                          <a:effectLst/>
                          <a:latin typeface="Calibri"/>
                          <a:ea typeface="Calibri"/>
                          <a:cs typeface="Times New Roman"/>
                        </a:rPr>
                        <a:t>Dynamisme de l’animation, proximité du terrain et des acteurs locaux.</a:t>
                      </a:r>
                      <a:endParaRPr lang="fr-FR" sz="800" dirty="0">
                        <a:effectLst/>
                        <a:latin typeface="Calibri"/>
                        <a:ea typeface="Calibri"/>
                        <a:cs typeface="Times New Roman"/>
                      </a:endParaRPr>
                    </a:p>
                    <a:p>
                      <a:pPr marL="266700" lvl="0" indent="-177800">
                        <a:lnSpc>
                          <a:spcPct val="115000"/>
                        </a:lnSpc>
                        <a:spcAft>
                          <a:spcPts val="0"/>
                        </a:spcAft>
                        <a:buFont typeface="Calibri"/>
                        <a:buChar char="-"/>
                      </a:pPr>
                      <a:r>
                        <a:rPr lang="fr-FR" sz="1000" dirty="0">
                          <a:effectLst/>
                          <a:latin typeface="Calibri"/>
                          <a:ea typeface="Calibri"/>
                          <a:cs typeface="Times New Roman"/>
                        </a:rPr>
                        <a:t>Rigueur de la gestion, mise en place d’outils,</a:t>
                      </a:r>
                      <a:endParaRPr lang="fr-FR" sz="800" dirty="0">
                        <a:effectLst/>
                        <a:latin typeface="Calibri"/>
                        <a:ea typeface="Calibri"/>
                        <a:cs typeface="Times New Roman"/>
                      </a:endParaRPr>
                    </a:p>
                    <a:p>
                      <a:pPr marL="266700" lvl="0" indent="-177800">
                        <a:lnSpc>
                          <a:spcPct val="115000"/>
                        </a:lnSpc>
                        <a:spcAft>
                          <a:spcPts val="0"/>
                        </a:spcAft>
                        <a:buFont typeface="Calibri"/>
                        <a:buChar char="-"/>
                      </a:pPr>
                      <a:r>
                        <a:rPr lang="fr-FR" sz="1000" dirty="0">
                          <a:effectLst/>
                          <a:latin typeface="Calibri"/>
                          <a:ea typeface="Calibri"/>
                          <a:cs typeface="Times New Roman"/>
                        </a:rPr>
                        <a:t>A</a:t>
                      </a:r>
                      <a:r>
                        <a:rPr lang="fr-FR" sz="1000" dirty="0" smtClean="0">
                          <a:effectLst/>
                          <a:latin typeface="Calibri"/>
                          <a:ea typeface="Calibri"/>
                          <a:cs typeface="Times New Roman"/>
                        </a:rPr>
                        <a:t>ccompagnement </a:t>
                      </a:r>
                      <a:r>
                        <a:rPr lang="fr-FR" sz="1000" dirty="0">
                          <a:effectLst/>
                          <a:latin typeface="Calibri"/>
                          <a:ea typeface="Calibri"/>
                          <a:cs typeface="Times New Roman"/>
                        </a:rPr>
                        <a:t>et suivi des porteurs de projets. Rôle facilitateur, de catalyseur.</a:t>
                      </a:r>
                      <a:endParaRPr lang="fr-FR" sz="8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a:ea typeface="Calibri"/>
                          <a:cs typeface="Times New Roman"/>
                        </a:rPr>
                        <a:t> </a:t>
                      </a:r>
                      <a:endParaRPr lang="fr-FR" sz="1000" kern="1200" dirty="0">
                        <a:solidFill>
                          <a:schemeClr val="tx1"/>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45">
                <a:tc>
                  <a:txBody>
                    <a:bodyPr/>
                    <a:lstStyle/>
                    <a:p>
                      <a:pPr>
                        <a:lnSpc>
                          <a:spcPct val="115000"/>
                        </a:lnSpc>
                        <a:spcAft>
                          <a:spcPts val="0"/>
                        </a:spcAft>
                      </a:pPr>
                      <a:r>
                        <a:rPr lang="fr-FR" sz="1100" b="1" dirty="0">
                          <a:solidFill>
                            <a:schemeClr val="accent4">
                              <a:lumMod val="75000"/>
                            </a:schemeClr>
                          </a:solidFill>
                          <a:effectLst/>
                          <a:latin typeface="Calibri"/>
                          <a:ea typeface="Calibri"/>
                          <a:cs typeface="Times New Roman"/>
                        </a:rPr>
                        <a:t>Le fonctionnement du comité de programmation </a:t>
                      </a:r>
                      <a:endParaRPr lang="fr-FR" sz="1100" b="1" dirty="0" smtClean="0">
                        <a:solidFill>
                          <a:schemeClr val="accent4">
                            <a:lumMod val="75000"/>
                          </a:schemeClr>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kern="1200" dirty="0" smtClean="0">
                          <a:solidFill>
                            <a:schemeClr val="tx1"/>
                          </a:solidFill>
                          <a:effectLst/>
                          <a:latin typeface="+mn-lt"/>
                          <a:ea typeface="Calibri"/>
                          <a:cs typeface="Times New Roman"/>
                        </a:rPr>
                        <a:t>Diminuer l’absentéisme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376">
                <a:tc>
                  <a:txBody>
                    <a:bodyPr/>
                    <a:lstStyle/>
                    <a:p>
                      <a:pPr>
                        <a:lnSpc>
                          <a:spcPct val="115000"/>
                        </a:lnSpc>
                        <a:spcAft>
                          <a:spcPts val="0"/>
                        </a:spcAft>
                      </a:pPr>
                      <a:endParaRPr lang="fr-FR" sz="1100" b="1" dirty="0" smtClean="0">
                        <a:solidFill>
                          <a:schemeClr val="accent5">
                            <a:lumMod val="75000"/>
                          </a:schemeClr>
                        </a:solidFill>
                        <a:effectLst/>
                        <a:latin typeface="Calibri"/>
                        <a:ea typeface="Calibri"/>
                        <a:cs typeface="Times New Roman"/>
                      </a:endParaRPr>
                    </a:p>
                    <a:p>
                      <a:pPr>
                        <a:lnSpc>
                          <a:spcPct val="115000"/>
                        </a:lnSpc>
                        <a:spcAft>
                          <a:spcPts val="0"/>
                        </a:spcAft>
                      </a:pPr>
                      <a:r>
                        <a:rPr lang="fr-FR" sz="1100" b="1" dirty="0" smtClean="0">
                          <a:solidFill>
                            <a:schemeClr val="accent5">
                              <a:lumMod val="75000"/>
                            </a:schemeClr>
                          </a:solidFill>
                          <a:effectLst/>
                          <a:latin typeface="Calibri"/>
                          <a:ea typeface="Calibri"/>
                          <a:cs typeface="Times New Roman"/>
                        </a:rPr>
                        <a:t>Le soutien financier des EPCI à travers des règlements spécifiques.</a:t>
                      </a:r>
                      <a:endParaRPr lang="fr-FR" sz="1000" b="1" dirty="0">
                        <a:solidFill>
                          <a:schemeClr val="accent5">
                            <a:lumMod val="75000"/>
                          </a:schemeClr>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100" dirty="0" smtClean="0">
                          <a:effectLst/>
                          <a:latin typeface="+mn-lt"/>
                          <a:ea typeface="Calibri"/>
                          <a:cs typeface="Times New Roman"/>
                        </a:rPr>
                        <a:t>Liens entre la stratégie LEADER et projets de territoires (EPCI, CD 11,</a:t>
                      </a:r>
                      <a:r>
                        <a:rPr lang="fr-FR" sz="1100" baseline="0" dirty="0" smtClean="0">
                          <a:effectLst/>
                          <a:latin typeface="+mn-lt"/>
                          <a:ea typeface="Calibri"/>
                          <a:cs typeface="Times New Roman"/>
                        </a:rPr>
                        <a:t> SCOT,…).</a:t>
                      </a:r>
                      <a:endParaRPr lang="fr-FR" sz="1000" dirty="0" smtClean="0">
                        <a:effectLst/>
                        <a:latin typeface="+mn-lt"/>
                        <a:ea typeface="Calibri"/>
                        <a:cs typeface="Times New Roman"/>
                      </a:endParaRPr>
                    </a:p>
                    <a:p>
                      <a:pPr>
                        <a:lnSpc>
                          <a:spcPct val="115000"/>
                        </a:lnSpc>
                        <a:spcAft>
                          <a:spcPts val="0"/>
                        </a:spcAft>
                      </a:pPr>
                      <a:r>
                        <a:rPr lang="fr-FR" sz="1100" dirty="0" smtClean="0">
                          <a:effectLst/>
                          <a:latin typeface="Calibri"/>
                          <a:ea typeface="Calibri"/>
                          <a:cs typeface="Times New Roman"/>
                        </a:rPr>
                        <a:t>Liens </a:t>
                      </a:r>
                      <a:r>
                        <a:rPr lang="fr-FR" sz="1100" dirty="0">
                          <a:effectLst/>
                          <a:latin typeface="Calibri"/>
                          <a:ea typeface="Calibri"/>
                          <a:cs typeface="Times New Roman"/>
                        </a:rPr>
                        <a:t>entre le GAL et les instances de concertation </a:t>
                      </a:r>
                      <a:r>
                        <a:rPr lang="fr-FR" sz="1100" dirty="0" smtClean="0">
                          <a:effectLst/>
                          <a:latin typeface="Calibri"/>
                          <a:ea typeface="Calibri"/>
                          <a:cs typeface="Times New Roman"/>
                        </a:rPr>
                        <a:t>existantes (conseil de développement, conseils</a:t>
                      </a:r>
                      <a:r>
                        <a:rPr lang="fr-FR" sz="1100" baseline="0" dirty="0" smtClean="0">
                          <a:effectLst/>
                          <a:latin typeface="Calibri"/>
                          <a:ea typeface="Calibri"/>
                          <a:cs typeface="Times New Roman"/>
                        </a:rPr>
                        <a:t> de territoire,…)</a:t>
                      </a:r>
                      <a:r>
                        <a:rPr lang="fr-FR" sz="1100" dirty="0" smtClean="0">
                          <a:effectLst/>
                          <a:latin typeface="Calibri"/>
                          <a:ea typeface="Calibri"/>
                          <a:cs typeface="Times New Roman"/>
                        </a:rPr>
                        <a:t>.</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89">
                <a:tc>
                  <a:txBody>
                    <a:bodyPr/>
                    <a:lstStyle/>
                    <a:p>
                      <a:pPr>
                        <a:lnSpc>
                          <a:spcPct val="115000"/>
                        </a:lnSpc>
                        <a:spcAft>
                          <a:spcPts val="0"/>
                        </a:spcAft>
                      </a:pPr>
                      <a:r>
                        <a:rPr lang="fr-FR" sz="1100" b="1" dirty="0">
                          <a:solidFill>
                            <a:schemeClr val="accent2"/>
                          </a:solidFill>
                          <a:effectLst/>
                          <a:latin typeface="Calibri"/>
                          <a:ea typeface="Calibri"/>
                          <a:cs typeface="Times New Roman"/>
                        </a:rPr>
                        <a:t>L’effet levier du programme, exemplarité, entraînement.</a:t>
                      </a:r>
                      <a:endParaRPr lang="fr-FR" sz="1000" b="1" dirty="0">
                        <a:solidFill>
                          <a:schemeClr val="accent2"/>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 </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376">
                <a:tc>
                  <a:txBody>
                    <a:bodyPr/>
                    <a:lstStyle/>
                    <a:p>
                      <a:pPr>
                        <a:lnSpc>
                          <a:spcPct val="115000"/>
                        </a:lnSpc>
                        <a:spcAft>
                          <a:spcPts val="0"/>
                        </a:spcAft>
                      </a:pPr>
                      <a:r>
                        <a:rPr lang="fr-FR" sz="1100" b="1" dirty="0">
                          <a:solidFill>
                            <a:schemeClr val="accent6">
                              <a:lumMod val="75000"/>
                            </a:schemeClr>
                          </a:solidFill>
                          <a:effectLst/>
                          <a:latin typeface="Calibri"/>
                          <a:ea typeface="Calibri"/>
                          <a:cs typeface="Times New Roman"/>
                        </a:rPr>
                        <a:t>Un rythme de programmation soutenu et un taux de consommation important.</a:t>
                      </a:r>
                      <a:endParaRPr lang="fr-FR" sz="1000" b="1" dirty="0">
                        <a:solidFill>
                          <a:schemeClr val="accent6">
                            <a:lumMod val="75000"/>
                          </a:schemeClr>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200" dirty="0">
                          <a:effectLst/>
                          <a:latin typeface="Calibri"/>
                          <a:ea typeface="Calibri"/>
                          <a:cs typeface="Times New Roman"/>
                        </a:rPr>
                        <a:t> </a:t>
                      </a:r>
                      <a:r>
                        <a:rPr lang="fr-FR" sz="1050" kern="1200" dirty="0" smtClean="0">
                          <a:solidFill>
                            <a:schemeClr val="tx1"/>
                          </a:solidFill>
                          <a:effectLst/>
                          <a:latin typeface="+mn-lt"/>
                          <a:ea typeface="Calibri"/>
                          <a:cs typeface="Times New Roman"/>
                        </a:rPr>
                        <a:t>La coopération.(une</a:t>
                      </a:r>
                      <a:r>
                        <a:rPr lang="fr-FR" sz="1050" kern="1200" baseline="0" dirty="0" smtClean="0">
                          <a:solidFill>
                            <a:schemeClr val="tx1"/>
                          </a:solidFill>
                          <a:effectLst/>
                          <a:latin typeface="+mn-lt"/>
                          <a:ea typeface="Calibri"/>
                          <a:cs typeface="Times New Roman"/>
                        </a:rPr>
                        <a:t> action autour du canal du Midi)</a:t>
                      </a:r>
                      <a:endParaRPr lang="fr-FR" sz="1050" kern="1200" dirty="0" smtClean="0">
                        <a:solidFill>
                          <a:schemeClr val="tx1"/>
                        </a:solidFill>
                        <a:effectLst/>
                        <a:latin typeface="+mn-lt"/>
                        <a:ea typeface="Calibri"/>
                        <a:cs typeface="Times New Roman"/>
                      </a:endParaRPr>
                    </a:p>
                    <a:p>
                      <a:pPr>
                        <a:lnSpc>
                          <a:spcPct val="115000"/>
                        </a:lnSpc>
                        <a:spcAft>
                          <a:spcPts val="0"/>
                        </a:spcAft>
                      </a:pP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89">
                <a:tc>
                  <a:txBody>
                    <a:bodyPr/>
                    <a:lstStyle/>
                    <a:p>
                      <a:pPr>
                        <a:lnSpc>
                          <a:spcPct val="115000"/>
                        </a:lnSpc>
                        <a:spcAft>
                          <a:spcPts val="0"/>
                        </a:spcAft>
                      </a:pPr>
                      <a:r>
                        <a:rPr lang="fr-FR" sz="1100" b="1" dirty="0">
                          <a:solidFill>
                            <a:schemeClr val="accent3"/>
                          </a:solidFill>
                          <a:effectLst/>
                          <a:latin typeface="Calibri"/>
                          <a:ea typeface="Calibri"/>
                          <a:cs typeface="Times New Roman"/>
                        </a:rPr>
                        <a:t>L’équilibre territorial des actions</a:t>
                      </a:r>
                      <a:endParaRPr lang="fr-FR" sz="1000" b="1" dirty="0">
                        <a:solidFill>
                          <a:schemeClr val="accent3"/>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dirty="0">
                          <a:effectLst/>
                          <a:latin typeface="Calibri"/>
                          <a:ea typeface="Calibri"/>
                          <a:cs typeface="Times New Roman"/>
                        </a:rPr>
                        <a:t> </a:t>
                      </a:r>
                      <a:r>
                        <a:rPr lang="fr-FR" sz="1100" dirty="0" smtClean="0">
                          <a:effectLst/>
                          <a:latin typeface="+mn-lt"/>
                          <a:ea typeface="Calibri"/>
                          <a:cs typeface="Times New Roman"/>
                        </a:rPr>
                        <a:t>La mise en réseau des bénéficiaires.</a:t>
                      </a:r>
                      <a:endParaRPr lang="fr-FR" sz="1000" dirty="0" smtClean="0">
                        <a:effectLst/>
                        <a:latin typeface="+mn-lt"/>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89">
                <a:tc>
                  <a:txBody>
                    <a:bodyPr/>
                    <a:lstStyle/>
                    <a:p>
                      <a:pPr>
                        <a:lnSpc>
                          <a:spcPct val="115000"/>
                        </a:lnSpc>
                        <a:spcAft>
                          <a:spcPts val="0"/>
                        </a:spcAft>
                      </a:pPr>
                      <a:endParaRPr lang="fr-FR" sz="1100" b="1" dirty="0" smtClean="0">
                        <a:solidFill>
                          <a:schemeClr val="accent4"/>
                        </a:solidFill>
                        <a:effectLst/>
                        <a:latin typeface="Calibri"/>
                        <a:ea typeface="Calibri"/>
                        <a:cs typeface="Times New Roman"/>
                      </a:endParaRPr>
                    </a:p>
                    <a:p>
                      <a:pPr>
                        <a:lnSpc>
                          <a:spcPct val="115000"/>
                        </a:lnSpc>
                        <a:spcAft>
                          <a:spcPts val="0"/>
                        </a:spcAft>
                      </a:pPr>
                      <a:r>
                        <a:rPr lang="fr-FR" sz="1100" b="1" dirty="0" smtClean="0">
                          <a:solidFill>
                            <a:schemeClr val="accent4"/>
                          </a:solidFill>
                          <a:effectLst/>
                          <a:latin typeface="Calibri"/>
                          <a:ea typeface="Calibri"/>
                          <a:cs typeface="Times New Roman"/>
                        </a:rPr>
                        <a:t>La </a:t>
                      </a:r>
                      <a:r>
                        <a:rPr lang="fr-FR" sz="1100" b="1" dirty="0">
                          <a:solidFill>
                            <a:schemeClr val="accent4"/>
                          </a:solidFill>
                          <a:effectLst/>
                          <a:latin typeface="Calibri"/>
                          <a:ea typeface="Calibri"/>
                          <a:cs typeface="Times New Roman"/>
                        </a:rPr>
                        <a:t>diversité des thèmes et la transversalité des approches.</a:t>
                      </a:r>
                      <a:endParaRPr lang="fr-FR" sz="1000" b="1" dirty="0">
                        <a:solidFill>
                          <a:schemeClr val="accent4"/>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a:ea typeface="Calibri"/>
                          <a:cs typeface="Times New Roman"/>
                        </a:rPr>
                        <a:t> </a:t>
                      </a:r>
                      <a:r>
                        <a:rPr lang="fr-FR" sz="1100" dirty="0" smtClean="0">
                          <a:effectLst/>
                          <a:latin typeface="+mn-lt"/>
                          <a:ea typeface="Calibri"/>
                          <a:cs typeface="Times New Roman"/>
                        </a:rPr>
                        <a:t>L’absence d’actions dans certains domaines :</a:t>
                      </a:r>
                      <a:endParaRPr lang="fr-FR" sz="1000" dirty="0" smtClean="0">
                        <a:effectLst/>
                        <a:latin typeface="+mn-lt"/>
                        <a:ea typeface="Calibri"/>
                        <a:cs typeface="Times New Roman"/>
                      </a:endParaRPr>
                    </a:p>
                    <a:p>
                      <a:pPr marL="266700" lvl="0" indent="-177800" algn="l" defTabSz="914400" rtl="0" eaLnBrk="1" latinLnBrk="0" hangingPunct="1">
                        <a:lnSpc>
                          <a:spcPct val="115000"/>
                        </a:lnSpc>
                        <a:spcAft>
                          <a:spcPts val="0"/>
                        </a:spcAft>
                        <a:buFont typeface="Calibri"/>
                        <a:buChar char="-"/>
                      </a:pPr>
                      <a:r>
                        <a:rPr lang="fr-FR" sz="1000" kern="1200" dirty="0" smtClean="0">
                          <a:solidFill>
                            <a:schemeClr val="tx1"/>
                          </a:solidFill>
                          <a:effectLst/>
                          <a:latin typeface="+mn-lt"/>
                          <a:ea typeface="Calibri"/>
                          <a:cs typeface="Times New Roman"/>
                        </a:rPr>
                        <a:t>Filière bois énergie,</a:t>
                      </a:r>
                    </a:p>
                    <a:p>
                      <a:pPr marL="266700" lvl="0" indent="-177800" algn="l" defTabSz="914400" rtl="0" eaLnBrk="1" latinLnBrk="0" hangingPunct="1">
                        <a:lnSpc>
                          <a:spcPct val="115000"/>
                        </a:lnSpc>
                        <a:spcAft>
                          <a:spcPts val="0"/>
                        </a:spcAft>
                        <a:buFont typeface="Calibri"/>
                        <a:buChar char="-"/>
                      </a:pPr>
                      <a:r>
                        <a:rPr lang="fr-FR" sz="1000" kern="1200" dirty="0" smtClean="0">
                          <a:solidFill>
                            <a:schemeClr val="tx1"/>
                          </a:solidFill>
                          <a:effectLst/>
                          <a:latin typeface="+mn-lt"/>
                          <a:ea typeface="Calibri"/>
                          <a:cs typeface="Times New Roman"/>
                        </a:rPr>
                        <a:t>Économie circulaire</a:t>
                      </a:r>
                      <a:r>
                        <a:rPr lang="fr-FR" sz="1000" kern="1200" dirty="0" smtClean="0">
                          <a:solidFill>
                            <a:schemeClr val="tx1"/>
                          </a:solidFill>
                          <a:effectLst/>
                          <a:latin typeface="+mn-lt"/>
                          <a:ea typeface="Calibri"/>
                          <a:cs typeface="Times New Roman"/>
                        </a:rPr>
                        <a:t>,</a:t>
                      </a:r>
                      <a:endParaRPr lang="fr-FR" sz="1000" kern="1200" dirty="0" smtClean="0">
                        <a:solidFill>
                          <a:schemeClr val="tx1"/>
                        </a:solidFill>
                        <a:effectLst/>
                        <a:latin typeface="+mn-lt"/>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65">
                <a:tc>
                  <a:txBody>
                    <a:bodyPr/>
                    <a:lstStyle/>
                    <a:p>
                      <a:pPr>
                        <a:lnSpc>
                          <a:spcPct val="115000"/>
                        </a:lnSpc>
                        <a:spcAft>
                          <a:spcPts val="0"/>
                        </a:spcAft>
                      </a:pPr>
                      <a:r>
                        <a:rPr lang="fr-FR" sz="1100" b="1" dirty="0">
                          <a:solidFill>
                            <a:schemeClr val="accent2">
                              <a:lumMod val="60000"/>
                              <a:lumOff val="40000"/>
                            </a:schemeClr>
                          </a:solidFill>
                          <a:effectLst/>
                          <a:latin typeface="Calibri"/>
                          <a:ea typeface="Calibri"/>
                          <a:cs typeface="Times New Roman"/>
                        </a:rPr>
                        <a:t>L’innovation</a:t>
                      </a:r>
                      <a:endParaRPr lang="fr-FR" sz="1000" b="1" dirty="0">
                        <a:solidFill>
                          <a:schemeClr val="accent2">
                            <a:lumMod val="60000"/>
                            <a:lumOff val="40000"/>
                          </a:schemeClr>
                        </a:solidFill>
                        <a:effectLst/>
                        <a:latin typeface="Calibri"/>
                        <a:ea typeface="Calibri"/>
                        <a:cs typeface="Times New Roman"/>
                      </a:endParaRPr>
                    </a:p>
                  </a:txBody>
                  <a:tcPr marL="46853" marR="46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smtClean="0">
                          <a:effectLst/>
                          <a:latin typeface="Calibri"/>
                          <a:ea typeface="Calibri"/>
                          <a:cs typeface="Times New Roman"/>
                        </a:rPr>
                        <a:t>Absence d’appels </a:t>
                      </a:r>
                      <a:r>
                        <a:rPr lang="fr-FR" sz="1100" dirty="0">
                          <a:effectLst/>
                          <a:latin typeface="Calibri"/>
                          <a:ea typeface="Calibri"/>
                          <a:cs typeface="Times New Roman"/>
                        </a:rPr>
                        <a:t>à </a:t>
                      </a:r>
                      <a:r>
                        <a:rPr lang="fr-FR" sz="1100" dirty="0" smtClean="0">
                          <a:effectLst/>
                          <a:latin typeface="Calibri"/>
                          <a:ea typeface="Calibri"/>
                          <a:cs typeface="Times New Roman"/>
                        </a:rPr>
                        <a:t>projets</a:t>
                      </a:r>
                      <a:endParaRPr lang="fr-FR" sz="1000" dirty="0">
                        <a:effectLst/>
                        <a:latin typeface="Calibri"/>
                        <a:ea typeface="Calibri"/>
                        <a:cs typeface="Times New Roman"/>
                      </a:endParaRPr>
                    </a:p>
                  </a:txBody>
                  <a:tcPr marL="46853" marR="46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pPr>
                      <a:r>
                        <a:rPr lang="fr-FR" sz="1100" b="1" dirty="0">
                          <a:solidFill>
                            <a:schemeClr val="bg2">
                              <a:lumMod val="50000"/>
                            </a:schemeClr>
                          </a:solidFill>
                          <a:effectLst/>
                          <a:latin typeface="Calibri"/>
                          <a:ea typeface="Calibri"/>
                          <a:cs typeface="Times New Roman"/>
                        </a:rPr>
                        <a:t>La montée en gamme de l’offre d’accueil et </a:t>
                      </a:r>
                      <a:r>
                        <a:rPr lang="fr-FR" sz="1100" b="1" dirty="0" smtClean="0">
                          <a:solidFill>
                            <a:schemeClr val="bg2">
                              <a:lumMod val="50000"/>
                            </a:schemeClr>
                          </a:solidFill>
                          <a:effectLst/>
                          <a:latin typeface="Calibri"/>
                          <a:ea typeface="Calibri"/>
                          <a:cs typeface="Times New Roman"/>
                        </a:rPr>
                        <a:t>d’hébergement.</a:t>
                      </a:r>
                      <a:endParaRPr lang="fr-FR" sz="1000" b="1" dirty="0">
                        <a:solidFill>
                          <a:schemeClr val="bg2">
                            <a:lumMod val="50000"/>
                          </a:schemeClr>
                        </a:solidFill>
                        <a:effectLst/>
                        <a:latin typeface="Calibri"/>
                        <a:ea typeface="Calibri"/>
                        <a:cs typeface="Times New Roman"/>
                      </a:endParaRPr>
                    </a:p>
                    <a:p>
                      <a:pPr>
                        <a:lnSpc>
                          <a:spcPct val="115000"/>
                        </a:lnSpc>
                        <a:spcAft>
                          <a:spcPts val="0"/>
                        </a:spcAft>
                      </a:pPr>
                      <a:r>
                        <a:rPr lang="fr-FR" sz="1100" b="1" dirty="0">
                          <a:solidFill>
                            <a:schemeClr val="bg2">
                              <a:lumMod val="50000"/>
                            </a:schemeClr>
                          </a:solidFill>
                          <a:effectLst/>
                          <a:latin typeface="Calibri"/>
                          <a:ea typeface="Calibri"/>
                          <a:cs typeface="Times New Roman"/>
                        </a:rPr>
                        <a:t>De nombreux </a:t>
                      </a:r>
                      <a:r>
                        <a:rPr lang="fr-FR" sz="1100" b="1" dirty="0" smtClean="0">
                          <a:solidFill>
                            <a:schemeClr val="bg2">
                              <a:lumMod val="50000"/>
                            </a:schemeClr>
                          </a:solidFill>
                          <a:effectLst/>
                          <a:latin typeface="Calibri"/>
                          <a:ea typeface="Calibri"/>
                          <a:cs typeface="Times New Roman"/>
                        </a:rPr>
                        <a:t>investissements matériels.</a:t>
                      </a:r>
                      <a:endParaRPr lang="fr-FR" sz="1000" b="1" dirty="0">
                        <a:solidFill>
                          <a:schemeClr val="bg2">
                            <a:lumMod val="50000"/>
                          </a:schemeClr>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50" dirty="0" smtClean="0">
                          <a:effectLst/>
                          <a:latin typeface="+mn-lt"/>
                          <a:ea typeface="Calibri"/>
                          <a:cs typeface="Times New Roman"/>
                        </a:rPr>
                        <a:t>La faible prise en compte de l’environnement et de la transition climatique et énergétique.</a:t>
                      </a:r>
                      <a:endParaRPr lang="fr-FR" sz="900" dirty="0" smtClean="0">
                        <a:effectLst/>
                        <a:latin typeface="+mn-lt"/>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89">
                <a:tc>
                  <a:txBody>
                    <a:bodyPr/>
                    <a:lstStyle/>
                    <a:p>
                      <a:pPr>
                        <a:lnSpc>
                          <a:spcPct val="115000"/>
                        </a:lnSpc>
                        <a:spcAft>
                          <a:spcPts val="0"/>
                        </a:spcAft>
                      </a:pPr>
                      <a:r>
                        <a:rPr lang="fr-FR" sz="1100" b="1" dirty="0">
                          <a:solidFill>
                            <a:schemeClr val="tx2">
                              <a:lumMod val="60000"/>
                              <a:lumOff val="40000"/>
                            </a:schemeClr>
                          </a:solidFill>
                          <a:effectLst/>
                          <a:latin typeface="Calibri"/>
                          <a:ea typeface="Calibri"/>
                          <a:cs typeface="Times New Roman"/>
                        </a:rPr>
                        <a:t>Le nombre important de bénéficiaires privés.</a:t>
                      </a:r>
                      <a:endParaRPr lang="fr-FR" sz="1000" b="1" dirty="0">
                        <a:solidFill>
                          <a:schemeClr val="tx2">
                            <a:lumMod val="60000"/>
                            <a:lumOff val="40000"/>
                          </a:schemeClr>
                        </a:solidFill>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a:ea typeface="Calibri"/>
                          <a:cs typeface="Times New Roman"/>
                        </a:rPr>
                        <a:t> </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7899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919533286"/>
              </p:ext>
            </p:extLst>
          </p:nvPr>
        </p:nvGraphicFramePr>
        <p:xfrm>
          <a:off x="827585" y="1196752"/>
          <a:ext cx="7344816" cy="5256585"/>
        </p:xfrm>
        <a:graphic>
          <a:graphicData uri="http://schemas.openxmlformats.org/drawingml/2006/table">
            <a:tbl>
              <a:tblPr firstRow="1" firstCol="1" bandRow="1"/>
              <a:tblGrid>
                <a:gridCol w="4011429"/>
                <a:gridCol w="3333387"/>
              </a:tblGrid>
              <a:tr h="194689">
                <a:tc>
                  <a:txBody>
                    <a:bodyPr/>
                    <a:lstStyle/>
                    <a:p>
                      <a:pPr algn="ctr">
                        <a:lnSpc>
                          <a:spcPct val="115000"/>
                        </a:lnSpc>
                        <a:spcAft>
                          <a:spcPts val="0"/>
                        </a:spcAft>
                      </a:pPr>
                      <a:r>
                        <a:rPr lang="fr-FR" sz="1100" b="1" dirty="0">
                          <a:solidFill>
                            <a:srgbClr val="1F497D"/>
                          </a:solidFill>
                          <a:effectLst/>
                          <a:latin typeface="Calibri"/>
                          <a:ea typeface="Calibri"/>
                          <a:cs typeface="Times New Roman"/>
                        </a:rPr>
                        <a:t>Point forts</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solidFill>
                            <a:srgbClr val="1F497D"/>
                          </a:solidFill>
                          <a:effectLst/>
                          <a:latin typeface="Calibri"/>
                          <a:ea typeface="Calibri"/>
                          <a:cs typeface="Times New Roman"/>
                        </a:rPr>
                        <a:t>Marges de progrès</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130">
                <a:tc>
                  <a:txBody>
                    <a:bodyPr/>
                    <a:lstStyle/>
                    <a:p>
                      <a:pPr>
                        <a:lnSpc>
                          <a:spcPct val="115000"/>
                        </a:lnSpc>
                        <a:spcAft>
                          <a:spcPts val="0"/>
                        </a:spcAft>
                      </a:pPr>
                      <a:r>
                        <a:rPr lang="fr-FR" sz="1100" dirty="0">
                          <a:effectLst/>
                          <a:latin typeface="Calibri"/>
                          <a:ea typeface="Calibri"/>
                          <a:cs typeface="Times New Roman"/>
                        </a:rPr>
                        <a:t>Une cellule de gestion et d’animation performante :</a:t>
                      </a:r>
                      <a:endParaRPr lang="fr-FR" sz="1000" dirty="0">
                        <a:effectLst/>
                        <a:latin typeface="Calibri"/>
                        <a:ea typeface="Calibri"/>
                        <a:cs typeface="Times New Roman"/>
                      </a:endParaRPr>
                    </a:p>
                    <a:p>
                      <a:pPr marL="342900" lvl="0" indent="-342900">
                        <a:lnSpc>
                          <a:spcPct val="115000"/>
                        </a:lnSpc>
                        <a:spcAft>
                          <a:spcPts val="0"/>
                        </a:spcAft>
                        <a:buFont typeface="Calibri"/>
                        <a:buChar char="-"/>
                      </a:pPr>
                      <a:r>
                        <a:rPr lang="fr-FR" sz="1100" dirty="0">
                          <a:effectLst/>
                          <a:latin typeface="Calibri"/>
                          <a:ea typeface="Calibri"/>
                          <a:cs typeface="Times New Roman"/>
                        </a:rPr>
                        <a:t>Dynamisme de l’animation, proximité du terrain et des acteurs locaux.</a:t>
                      </a:r>
                      <a:endParaRPr lang="fr-FR" sz="1000" dirty="0">
                        <a:effectLst/>
                        <a:latin typeface="Calibri"/>
                        <a:ea typeface="Calibri"/>
                        <a:cs typeface="Times New Roman"/>
                      </a:endParaRPr>
                    </a:p>
                    <a:p>
                      <a:pPr marL="342900" lvl="0" indent="-342900">
                        <a:lnSpc>
                          <a:spcPct val="115000"/>
                        </a:lnSpc>
                        <a:spcAft>
                          <a:spcPts val="0"/>
                        </a:spcAft>
                        <a:buFont typeface="Calibri"/>
                        <a:buChar char="-"/>
                      </a:pPr>
                      <a:r>
                        <a:rPr lang="fr-FR" sz="1100" dirty="0">
                          <a:effectLst/>
                          <a:latin typeface="Calibri"/>
                          <a:ea typeface="Calibri"/>
                          <a:cs typeface="Times New Roman"/>
                        </a:rPr>
                        <a:t>Rigueur de la gestion, mise en place d’outils,</a:t>
                      </a:r>
                      <a:endParaRPr lang="fr-FR" sz="1000" dirty="0">
                        <a:effectLst/>
                        <a:latin typeface="Calibri"/>
                        <a:ea typeface="Calibri"/>
                        <a:cs typeface="Times New Roman"/>
                      </a:endParaRPr>
                    </a:p>
                    <a:p>
                      <a:pPr marL="342900" lvl="0" indent="-342900">
                        <a:lnSpc>
                          <a:spcPct val="115000"/>
                        </a:lnSpc>
                        <a:spcAft>
                          <a:spcPts val="0"/>
                        </a:spcAft>
                        <a:buFont typeface="Calibri"/>
                        <a:buChar char="-"/>
                      </a:pPr>
                      <a:r>
                        <a:rPr lang="fr-FR" sz="1100" dirty="0">
                          <a:effectLst/>
                          <a:latin typeface="Calibri"/>
                          <a:ea typeface="Calibri"/>
                          <a:cs typeface="Times New Roman"/>
                        </a:rPr>
                        <a:t>accompagnement et suivi des porteurs de projets. Rôle facilitateur, de catalyseur.</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a:ea typeface="Calibri"/>
                          <a:cs typeface="Times New Roman"/>
                        </a:rPr>
                        <a:t> </a:t>
                      </a:r>
                      <a:r>
                        <a:rPr lang="fr-FR" sz="1100" dirty="0" smtClean="0">
                          <a:effectLst/>
                          <a:latin typeface="Calibri"/>
                          <a:ea typeface="Calibri"/>
                          <a:cs typeface="Times New Roman"/>
                        </a:rPr>
                        <a:t>L’absence </a:t>
                      </a:r>
                      <a:r>
                        <a:rPr lang="fr-FR" sz="1100" dirty="0">
                          <a:effectLst/>
                          <a:latin typeface="Calibri"/>
                          <a:ea typeface="Calibri"/>
                          <a:cs typeface="Times New Roman"/>
                        </a:rPr>
                        <a:t>d’actions dans certains domaines :</a:t>
                      </a:r>
                      <a:endParaRPr lang="fr-FR" sz="1000" dirty="0">
                        <a:effectLst/>
                        <a:latin typeface="Calibri"/>
                        <a:ea typeface="Calibri"/>
                        <a:cs typeface="Times New Roman"/>
                      </a:endParaRPr>
                    </a:p>
                    <a:p>
                      <a:pPr marL="342900" lvl="0" indent="-342900">
                        <a:lnSpc>
                          <a:spcPct val="115000"/>
                        </a:lnSpc>
                        <a:spcAft>
                          <a:spcPts val="0"/>
                        </a:spcAft>
                        <a:buFont typeface="Calibri"/>
                        <a:buChar char="-"/>
                      </a:pPr>
                      <a:r>
                        <a:rPr lang="fr-FR" sz="1100" dirty="0">
                          <a:effectLst/>
                          <a:latin typeface="Calibri"/>
                          <a:ea typeface="Calibri"/>
                          <a:cs typeface="Times New Roman"/>
                        </a:rPr>
                        <a:t>Filière bois énergie,</a:t>
                      </a:r>
                      <a:endParaRPr lang="fr-FR" sz="1000" dirty="0">
                        <a:effectLst/>
                        <a:latin typeface="Calibri"/>
                        <a:ea typeface="Calibri"/>
                        <a:cs typeface="Times New Roman"/>
                      </a:endParaRPr>
                    </a:p>
                    <a:p>
                      <a:pPr marL="342900" lvl="0" indent="-342900">
                        <a:lnSpc>
                          <a:spcPct val="115000"/>
                        </a:lnSpc>
                        <a:spcAft>
                          <a:spcPts val="0"/>
                        </a:spcAft>
                        <a:buFont typeface="Calibri"/>
                        <a:buChar char="-"/>
                      </a:pPr>
                      <a:r>
                        <a:rPr lang="fr-FR" sz="1100" dirty="0">
                          <a:effectLst/>
                          <a:latin typeface="Calibri"/>
                          <a:ea typeface="Calibri"/>
                          <a:cs typeface="Times New Roman"/>
                        </a:rPr>
                        <a:t>Économie circulaire,</a:t>
                      </a:r>
                      <a:endParaRPr lang="fr-FR" sz="1000" dirty="0">
                        <a:effectLst/>
                        <a:latin typeface="Calibri"/>
                        <a:ea typeface="Calibri"/>
                        <a:cs typeface="Times New Roman"/>
                      </a:endParaRPr>
                    </a:p>
                    <a:p>
                      <a:pPr marL="342900" lvl="0" indent="-342900">
                        <a:lnSpc>
                          <a:spcPct val="115000"/>
                        </a:lnSpc>
                        <a:spcAft>
                          <a:spcPts val="0"/>
                        </a:spcAft>
                        <a:buFont typeface="Calibri"/>
                        <a:buChar char="-"/>
                      </a:pPr>
                      <a:r>
                        <a:rPr lang="fr-FR" sz="1100" dirty="0">
                          <a:effectLst/>
                          <a:latin typeface="Calibri"/>
                          <a:ea typeface="Calibri"/>
                          <a:cs typeface="Times New Roman"/>
                        </a:rPr>
                        <a:t>Métiers d’art. </a:t>
                      </a:r>
                      <a:endParaRPr lang="fr-FR" sz="1000" dirty="0">
                        <a:effectLst/>
                        <a:latin typeface="Calibri"/>
                        <a:ea typeface="Calibri"/>
                        <a:cs typeface="Times New Roman"/>
                      </a:endParaRPr>
                    </a:p>
                    <a:p>
                      <a:pPr marL="342900" lvl="0" indent="-342900">
                        <a:lnSpc>
                          <a:spcPct val="115000"/>
                        </a:lnSpc>
                        <a:spcAft>
                          <a:spcPts val="0"/>
                        </a:spcAft>
                        <a:buFont typeface="Calibri"/>
                        <a:buChar char="-"/>
                      </a:pPr>
                      <a:r>
                        <a:rPr lang="fr-FR" sz="1100" dirty="0">
                          <a:effectLst/>
                          <a:latin typeface="Calibri"/>
                          <a:ea typeface="Calibri"/>
                          <a:cs typeface="Times New Roman"/>
                        </a:rPr>
                        <a:t>La coopération.</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441">
                <a:tc>
                  <a:txBody>
                    <a:bodyPr/>
                    <a:lstStyle/>
                    <a:p>
                      <a:pPr>
                        <a:lnSpc>
                          <a:spcPct val="115000"/>
                        </a:lnSpc>
                        <a:spcAft>
                          <a:spcPts val="0"/>
                        </a:spcAft>
                      </a:pPr>
                      <a:r>
                        <a:rPr lang="fr-FR" sz="1100" dirty="0">
                          <a:effectLst/>
                          <a:latin typeface="Calibri"/>
                          <a:ea typeface="Calibri"/>
                          <a:cs typeface="Times New Roman"/>
                        </a:rPr>
                        <a:t>Le portage du GAL et de la stratégie LEADER par le Pays.</a:t>
                      </a:r>
                      <a:endParaRPr lang="fr-FR" sz="1000" dirty="0">
                        <a:effectLst/>
                        <a:latin typeface="Calibri"/>
                        <a:ea typeface="Calibri"/>
                        <a:cs typeface="Times New Roman"/>
                      </a:endParaRPr>
                    </a:p>
                    <a:p>
                      <a:pPr marL="266700" lvl="0" indent="-160338">
                        <a:lnSpc>
                          <a:spcPct val="115000"/>
                        </a:lnSpc>
                        <a:spcAft>
                          <a:spcPts val="0"/>
                        </a:spcAft>
                        <a:buFont typeface="Calibri"/>
                        <a:buChar char="-"/>
                      </a:pPr>
                      <a:r>
                        <a:rPr lang="fr-FR" sz="1100" dirty="0">
                          <a:effectLst/>
                          <a:latin typeface="Calibri"/>
                          <a:ea typeface="Calibri"/>
                          <a:cs typeface="Times New Roman"/>
                        </a:rPr>
                        <a:t>Structure associative souple.</a:t>
                      </a:r>
                      <a:endParaRPr lang="fr-FR" sz="1000" dirty="0">
                        <a:effectLst/>
                        <a:latin typeface="Calibri"/>
                        <a:ea typeface="Calibri"/>
                        <a:cs typeface="Times New Roman"/>
                      </a:endParaRPr>
                    </a:p>
                    <a:p>
                      <a:pPr marL="266700" lvl="0" indent="-160338">
                        <a:lnSpc>
                          <a:spcPct val="115000"/>
                        </a:lnSpc>
                        <a:spcAft>
                          <a:spcPts val="0"/>
                        </a:spcAft>
                        <a:buFont typeface="Calibri"/>
                        <a:buChar char="-"/>
                      </a:pPr>
                      <a:r>
                        <a:rPr lang="fr-FR" sz="1100" dirty="0">
                          <a:effectLst/>
                          <a:latin typeface="Calibri"/>
                          <a:ea typeface="Calibri"/>
                          <a:cs typeface="Times New Roman"/>
                        </a:rPr>
                        <a:t>Indépendante.</a:t>
                      </a:r>
                      <a:endParaRPr lang="fr-FR" sz="1000" dirty="0">
                        <a:effectLst/>
                        <a:latin typeface="Calibri"/>
                        <a:ea typeface="Calibri"/>
                        <a:cs typeface="Times New Roman"/>
                      </a:endParaRPr>
                    </a:p>
                    <a:p>
                      <a:pPr marL="266700" lvl="0" indent="-160338">
                        <a:lnSpc>
                          <a:spcPct val="115000"/>
                        </a:lnSpc>
                        <a:spcAft>
                          <a:spcPts val="0"/>
                        </a:spcAft>
                        <a:buFont typeface="Calibri"/>
                        <a:buChar char="-"/>
                      </a:pPr>
                      <a:r>
                        <a:rPr lang="fr-FR" sz="1100" dirty="0">
                          <a:effectLst/>
                          <a:latin typeface="Calibri"/>
                          <a:ea typeface="Calibri"/>
                          <a:cs typeface="Times New Roman"/>
                        </a:rPr>
                        <a:t>Compétente sur un territoire cohérent au-delà des limites des EPCI</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a:ea typeface="Calibri"/>
                          <a:cs typeface="Times New Roman"/>
                        </a:rPr>
                        <a:t>La mise en réseau des bénéficiaires.</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376">
                <a:tc>
                  <a:txBody>
                    <a:bodyPr/>
                    <a:lstStyle/>
                    <a:p>
                      <a:pPr>
                        <a:lnSpc>
                          <a:spcPct val="115000"/>
                        </a:lnSpc>
                        <a:spcAft>
                          <a:spcPts val="0"/>
                        </a:spcAft>
                      </a:pPr>
                      <a:r>
                        <a:rPr lang="fr-FR" sz="1100">
                          <a:effectLst/>
                          <a:latin typeface="Calibri"/>
                          <a:ea typeface="Calibri"/>
                          <a:cs typeface="Times New Roman"/>
                        </a:rPr>
                        <a:t>Le fonctionnement du comité de programmation et son caractère convivial.</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a:ea typeface="Calibri"/>
                          <a:cs typeface="Times New Roman"/>
                        </a:rPr>
                        <a:t>Liens entre la stratégie LEADER et projets de territoires des EPCI</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376">
                <a:tc>
                  <a:txBody>
                    <a:bodyPr/>
                    <a:lstStyle/>
                    <a:p>
                      <a:pPr>
                        <a:lnSpc>
                          <a:spcPct val="115000"/>
                        </a:lnSpc>
                        <a:spcAft>
                          <a:spcPts val="0"/>
                        </a:spcAft>
                      </a:pPr>
                      <a:r>
                        <a:rPr lang="fr-FR" sz="1100">
                          <a:effectLst/>
                          <a:latin typeface="Calibri"/>
                          <a:ea typeface="Calibri"/>
                          <a:cs typeface="Times New Roman"/>
                        </a:rPr>
                        <a:t>Le soutien financier des EPCI à travers des règlements spécifiques.</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Liens entre le GAL et les instances de concertation existantes.</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89">
                <a:tc>
                  <a:txBody>
                    <a:bodyPr/>
                    <a:lstStyle/>
                    <a:p>
                      <a:pPr>
                        <a:lnSpc>
                          <a:spcPct val="115000"/>
                        </a:lnSpc>
                        <a:spcAft>
                          <a:spcPts val="0"/>
                        </a:spcAft>
                      </a:pPr>
                      <a:r>
                        <a:rPr lang="fr-FR" sz="1100">
                          <a:effectLst/>
                          <a:latin typeface="Calibri"/>
                          <a:ea typeface="Calibri"/>
                          <a:cs typeface="Times New Roman"/>
                        </a:rPr>
                        <a:t>L’effet levier du programme, exemplarité, entraînement.</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 </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376">
                <a:tc>
                  <a:txBody>
                    <a:bodyPr/>
                    <a:lstStyle/>
                    <a:p>
                      <a:pPr>
                        <a:lnSpc>
                          <a:spcPct val="115000"/>
                        </a:lnSpc>
                        <a:spcAft>
                          <a:spcPts val="0"/>
                        </a:spcAft>
                      </a:pPr>
                      <a:r>
                        <a:rPr lang="fr-FR" sz="1100" dirty="0">
                          <a:effectLst/>
                          <a:latin typeface="Calibri"/>
                          <a:ea typeface="Calibri"/>
                          <a:cs typeface="Times New Roman"/>
                        </a:rPr>
                        <a:t>Un rythme de programmation soutenu et un taux de consommation important.</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 </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89">
                <a:tc>
                  <a:txBody>
                    <a:bodyPr/>
                    <a:lstStyle/>
                    <a:p>
                      <a:pPr>
                        <a:lnSpc>
                          <a:spcPct val="115000"/>
                        </a:lnSpc>
                        <a:spcAft>
                          <a:spcPts val="0"/>
                        </a:spcAft>
                      </a:pPr>
                      <a:r>
                        <a:rPr lang="fr-FR" sz="1100" dirty="0">
                          <a:effectLst/>
                          <a:latin typeface="Calibri"/>
                          <a:ea typeface="Calibri"/>
                          <a:cs typeface="Times New Roman"/>
                        </a:rPr>
                        <a:t>L’équilibre territorial des actions</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 </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89">
                <a:tc>
                  <a:txBody>
                    <a:bodyPr/>
                    <a:lstStyle/>
                    <a:p>
                      <a:pPr>
                        <a:lnSpc>
                          <a:spcPct val="115000"/>
                        </a:lnSpc>
                        <a:spcAft>
                          <a:spcPts val="0"/>
                        </a:spcAft>
                      </a:pPr>
                      <a:r>
                        <a:rPr lang="fr-FR" sz="1100">
                          <a:effectLst/>
                          <a:latin typeface="Calibri"/>
                          <a:ea typeface="Calibri"/>
                          <a:cs typeface="Times New Roman"/>
                        </a:rPr>
                        <a:t>La diversité des thèmes et la transversalité des approches.</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 </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376">
                <a:tc>
                  <a:txBody>
                    <a:bodyPr/>
                    <a:lstStyle/>
                    <a:p>
                      <a:pPr>
                        <a:lnSpc>
                          <a:spcPct val="115000"/>
                        </a:lnSpc>
                        <a:spcAft>
                          <a:spcPts val="0"/>
                        </a:spcAft>
                      </a:pPr>
                      <a:r>
                        <a:rPr lang="fr-FR" sz="1100" dirty="0">
                          <a:effectLst/>
                          <a:latin typeface="Calibri"/>
                          <a:ea typeface="Calibri"/>
                          <a:cs typeface="Times New Roman"/>
                        </a:rPr>
                        <a:t>L’innovation</a:t>
                      </a:r>
                      <a:endParaRPr lang="fr-FR" sz="1000" dirty="0">
                        <a:effectLst/>
                        <a:latin typeface="Calibri"/>
                        <a:ea typeface="Calibri"/>
                        <a:cs typeface="Times New Roman"/>
                      </a:endParaRPr>
                    </a:p>
                  </a:txBody>
                  <a:tcPr marL="46853" marR="46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Pas d’appels à projets qui auraient peut-être permis de faire émerger des projets innovants</a:t>
                      </a:r>
                      <a:endParaRPr lang="fr-FR" sz="1000">
                        <a:effectLst/>
                        <a:latin typeface="Calibri"/>
                        <a:ea typeface="Calibri"/>
                        <a:cs typeface="Times New Roman"/>
                      </a:endParaRPr>
                    </a:p>
                  </a:txBody>
                  <a:tcPr marL="46853" marR="46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65">
                <a:tc>
                  <a:txBody>
                    <a:bodyPr/>
                    <a:lstStyle/>
                    <a:p>
                      <a:pPr>
                        <a:lnSpc>
                          <a:spcPct val="115000"/>
                        </a:lnSpc>
                        <a:spcAft>
                          <a:spcPts val="0"/>
                        </a:spcAft>
                      </a:pPr>
                      <a:r>
                        <a:rPr lang="fr-FR" sz="1100">
                          <a:effectLst/>
                          <a:latin typeface="Calibri"/>
                          <a:ea typeface="Calibri"/>
                          <a:cs typeface="Times New Roman"/>
                        </a:rPr>
                        <a:t>La montée en gamme de l’offre d’accueil et d’hébergement touristique.</a:t>
                      </a:r>
                      <a:endParaRPr lang="fr-FR" sz="1000">
                        <a:effectLst/>
                        <a:latin typeface="Calibri"/>
                        <a:ea typeface="Calibri"/>
                        <a:cs typeface="Times New Roman"/>
                      </a:endParaRPr>
                    </a:p>
                    <a:p>
                      <a:pPr>
                        <a:lnSpc>
                          <a:spcPct val="115000"/>
                        </a:lnSpc>
                        <a:spcAft>
                          <a:spcPts val="0"/>
                        </a:spcAft>
                      </a:pPr>
                      <a:r>
                        <a:rPr lang="fr-FR" sz="1100">
                          <a:effectLst/>
                          <a:latin typeface="Calibri"/>
                          <a:ea typeface="Calibri"/>
                          <a:cs typeface="Times New Roman"/>
                        </a:rPr>
                        <a:t>De nombreux investissements.</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a:ea typeface="Calibri"/>
                          <a:cs typeface="Times New Roman"/>
                        </a:rPr>
                        <a:t> </a:t>
                      </a:r>
                      <a:r>
                        <a:rPr lang="fr-FR" sz="1100" dirty="0" smtClean="0">
                          <a:effectLst/>
                          <a:latin typeface="Calibri"/>
                          <a:ea typeface="Calibri"/>
                          <a:cs typeface="Times New Roman"/>
                        </a:rPr>
                        <a:t>La faible prise en compte de l’environnement et de la transition climatique et énergétique.</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89">
                <a:tc>
                  <a:txBody>
                    <a:bodyPr/>
                    <a:lstStyle/>
                    <a:p>
                      <a:pPr>
                        <a:lnSpc>
                          <a:spcPct val="115000"/>
                        </a:lnSpc>
                        <a:spcAft>
                          <a:spcPts val="0"/>
                        </a:spcAft>
                      </a:pPr>
                      <a:r>
                        <a:rPr lang="fr-FR" sz="1100">
                          <a:effectLst/>
                          <a:latin typeface="Calibri"/>
                          <a:ea typeface="Calibri"/>
                          <a:cs typeface="Times New Roman"/>
                        </a:rPr>
                        <a:t>Le nombre important de bénéficiaires privés.</a:t>
                      </a:r>
                      <a:endParaRPr lang="fr-FR" sz="100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a:ea typeface="Calibri"/>
                          <a:cs typeface="Times New Roman"/>
                        </a:rPr>
                        <a:t> </a:t>
                      </a:r>
                      <a:endParaRPr lang="fr-FR" sz="1000" dirty="0">
                        <a:effectLst/>
                        <a:latin typeface="Calibri"/>
                        <a:ea typeface="Calibri"/>
                        <a:cs typeface="Times New Roman"/>
                      </a:endParaRP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8394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sz="3600" dirty="0" smtClean="0">
                <a:solidFill>
                  <a:schemeClr val="accent1"/>
                </a:solidFill>
              </a:rPr>
              <a:t>La stratégie</a:t>
            </a:r>
            <a:endParaRPr lang="fr-FR" sz="3600" dirty="0">
              <a:solidFill>
                <a:schemeClr val="accent1"/>
              </a:solidFill>
            </a:endParaRP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16852" y="836712"/>
            <a:ext cx="8892480" cy="5832648"/>
          </a:xfrm>
          <a:prstGeom prst="rect">
            <a:avLst/>
          </a:prstGeom>
          <a:noFill/>
          <a:ln>
            <a:noFill/>
          </a:ln>
        </p:spPr>
      </p:pic>
    </p:spTree>
    <p:extLst>
      <p:ext uri="{BB962C8B-B14F-4D97-AF65-F5344CB8AC3E}">
        <p14:creationId xmlns:p14="http://schemas.microsoft.com/office/powerpoint/2010/main" val="1727402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GAL dans la moyenne nationale</a:t>
            </a:r>
            <a:endParaRPr lang="fr-FR" dirty="0"/>
          </a:p>
        </p:txBody>
      </p:sp>
      <p:sp>
        <p:nvSpPr>
          <p:cNvPr id="3" name="Espace réservé du contenu 2"/>
          <p:cNvSpPr>
            <a:spLocks noGrp="1"/>
          </p:cNvSpPr>
          <p:nvPr>
            <p:ph idx="1"/>
          </p:nvPr>
        </p:nvSpPr>
        <p:spPr>
          <a:xfrm>
            <a:off x="395536" y="1972828"/>
            <a:ext cx="4608512" cy="1168140"/>
          </a:xfrm>
        </p:spPr>
        <p:txBody>
          <a:bodyPr>
            <a:normAutofit/>
          </a:bodyPr>
          <a:lstStyle/>
          <a:p>
            <a:r>
              <a:rPr lang="fr-FR" sz="1800" dirty="0"/>
              <a:t>Le territoire du GAL si situe dans la moyenne des GAL français, tant au niveau de sa population que de sa superficie </a:t>
            </a:r>
            <a:r>
              <a:rPr lang="fr-FR" sz="1800" dirty="0" smtClean="0"/>
              <a:t>:</a:t>
            </a:r>
          </a:p>
          <a:p>
            <a:endParaRPr lang="fr-FR" sz="1800" dirty="0"/>
          </a:p>
          <a:p>
            <a:endParaRPr lang="fr-FR" sz="1800" dirty="0"/>
          </a:p>
        </p:txBody>
      </p:sp>
      <p:pic>
        <p:nvPicPr>
          <p:cNvPr id="4" name="Image 3"/>
          <p:cNvPicPr/>
          <p:nvPr/>
        </p:nvPicPr>
        <p:blipFill rotWithShape="1">
          <a:blip r:embed="rId2">
            <a:extLst>
              <a:ext uri="{28A0092B-C50C-407E-A947-70E740481C1C}">
                <a14:useLocalDpi xmlns:a14="http://schemas.microsoft.com/office/drawing/2010/main" val="0"/>
              </a:ext>
            </a:extLst>
          </a:blip>
          <a:srcRect r="5748" b="10156"/>
          <a:stretch/>
        </p:blipFill>
        <p:spPr bwMode="auto">
          <a:xfrm>
            <a:off x="5195267" y="1309142"/>
            <a:ext cx="3059430" cy="2952750"/>
          </a:xfrm>
          <a:prstGeom prst="rect">
            <a:avLst/>
          </a:prstGeom>
          <a:noFill/>
          <a:ln>
            <a:noFill/>
          </a:ln>
          <a:extLst>
            <a:ext uri="{53640926-AAD7-44D8-BBD7-CCE9431645EC}">
              <a14:shadowObscured xmlns:a14="http://schemas.microsoft.com/office/drawing/2010/main"/>
            </a:ext>
          </a:extLst>
        </p:spPr>
      </p:pic>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22" y="3753842"/>
            <a:ext cx="5903913"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2"/>
          <p:cNvSpPr txBox="1">
            <a:spLocks/>
          </p:cNvSpPr>
          <p:nvPr/>
        </p:nvSpPr>
        <p:spPr>
          <a:xfrm>
            <a:off x="7020272" y="4332362"/>
            <a:ext cx="2016224" cy="85078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400" dirty="0" smtClean="0"/>
              <a:t>GAL du Carcassonnais</a:t>
            </a:r>
            <a:endParaRPr lang="fr-FR" sz="1400" dirty="0"/>
          </a:p>
        </p:txBody>
      </p:sp>
      <p:cxnSp>
        <p:nvCxnSpPr>
          <p:cNvPr id="9" name="Connecteur droit avec flèche 8"/>
          <p:cNvCxnSpPr/>
          <p:nvPr/>
        </p:nvCxnSpPr>
        <p:spPr>
          <a:xfrm flipH="1" flipV="1">
            <a:off x="7155477" y="4045868"/>
            <a:ext cx="584875" cy="319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532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solidFill>
                  <a:schemeClr val="accent1"/>
                </a:solidFill>
              </a:rPr>
              <a:t>La maquette initiale</a:t>
            </a:r>
          </a:p>
        </p:txBody>
      </p:sp>
      <p:sp>
        <p:nvSpPr>
          <p:cNvPr id="3" name="Espace réservé du contenu 2"/>
          <p:cNvSpPr>
            <a:spLocks noGrp="1"/>
          </p:cNvSpPr>
          <p:nvPr>
            <p:ph idx="1"/>
          </p:nvPr>
        </p:nvSpPr>
        <p:spPr>
          <a:xfrm>
            <a:off x="457200" y="1600200"/>
            <a:ext cx="8229600" cy="4997152"/>
          </a:xfrm>
        </p:spPr>
        <p:txBody>
          <a:bodyPr>
            <a:normAutofit/>
          </a:bodyPr>
          <a:lstStyle/>
          <a:p>
            <a:r>
              <a:rPr lang="fr-FR" sz="1600" dirty="0"/>
              <a:t>L’enveloppe initiale FEADER se montait à </a:t>
            </a:r>
            <a:r>
              <a:rPr lang="fr-FR" sz="1600" dirty="0" smtClean="0"/>
              <a:t>1</a:t>
            </a:r>
            <a:r>
              <a:rPr lang="fr-FR" sz="1600" dirty="0"/>
              <a:t> 849 400 €.</a:t>
            </a:r>
          </a:p>
          <a:p>
            <a:pPr marL="0" indent="0">
              <a:buNone/>
            </a:pPr>
            <a:r>
              <a:rPr lang="fr-FR" sz="1600" dirty="0"/>
              <a:t>Demande de 842 729 € sur l’enveloppe réservataire en 2018 : 655 410 € obtenu.</a:t>
            </a:r>
          </a:p>
          <a:p>
            <a:pPr marL="0" indent="0">
              <a:buNone/>
            </a:pPr>
            <a:r>
              <a:rPr lang="fr-FR" sz="1600" dirty="0"/>
              <a:t> </a:t>
            </a:r>
          </a:p>
          <a:p>
            <a:pPr marL="0" indent="0">
              <a:buNone/>
            </a:pPr>
            <a:r>
              <a:rPr lang="fr-FR" sz="1600" b="1" dirty="0" smtClean="0">
                <a:sym typeface="Wingdings" panose="05000000000000000000" pitchFamily="2" charset="2"/>
              </a:rPr>
              <a:t> </a:t>
            </a:r>
            <a:r>
              <a:rPr lang="fr-FR" sz="1600" b="1" dirty="0" smtClean="0"/>
              <a:t>Soit </a:t>
            </a:r>
            <a:r>
              <a:rPr lang="fr-FR" sz="1600" b="1" dirty="0"/>
              <a:t>un total de  2 505 410 € </a:t>
            </a:r>
            <a:r>
              <a:rPr lang="fr-FR" sz="1600" b="1" dirty="0" smtClean="0"/>
              <a:t>+ 588 771 € de dotation complémentaire en 2021.</a:t>
            </a:r>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smtClean="0"/>
          </a:p>
          <a:p>
            <a:pPr marL="0" indent="0">
              <a:buNone/>
            </a:pPr>
            <a:endParaRPr lang="fr-FR" sz="1600" dirty="0"/>
          </a:p>
          <a:p>
            <a:pPr marL="4305300">
              <a:buNone/>
            </a:pPr>
            <a:endParaRPr lang="fr-FR" sz="1600" dirty="0" smtClean="0"/>
          </a:p>
          <a:p>
            <a:pPr marL="4305300">
              <a:buNone/>
            </a:pPr>
            <a:r>
              <a:rPr lang="fr-FR" sz="1600" dirty="0" smtClean="0"/>
              <a:t>Cette enveloppe se situe dans le haut </a:t>
            </a:r>
          </a:p>
          <a:p>
            <a:pPr marL="4305300">
              <a:buNone/>
            </a:pPr>
            <a:r>
              <a:rPr lang="fr-FR" sz="1600" dirty="0" smtClean="0"/>
              <a:t>de la moyenne des enveloppes </a:t>
            </a:r>
          </a:p>
          <a:p>
            <a:pPr marL="4305300">
              <a:buNone/>
            </a:pPr>
            <a:r>
              <a:rPr lang="fr-FR" sz="1600" dirty="0" smtClean="0"/>
              <a:t>attribuées aux GAL français.</a:t>
            </a:r>
          </a:p>
          <a:p>
            <a:pPr marL="0" indent="0">
              <a:buNone/>
            </a:pPr>
            <a:endParaRPr lang="fr-FR" sz="1600" dirty="0"/>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212976"/>
            <a:ext cx="4067676" cy="3024336"/>
          </a:xfrm>
          <a:prstGeom prst="rect">
            <a:avLst/>
          </a:prstGeom>
          <a:noFill/>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068960"/>
            <a:ext cx="3150790" cy="2208097"/>
          </a:xfrm>
          <a:prstGeom prst="rect">
            <a:avLst/>
          </a:prstGeom>
          <a:noFill/>
        </p:spPr>
      </p:pic>
    </p:spTree>
    <p:extLst>
      <p:ext uri="{BB962C8B-B14F-4D97-AF65-F5344CB8AC3E}">
        <p14:creationId xmlns:p14="http://schemas.microsoft.com/office/powerpoint/2010/main" val="3769493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programmation</a:t>
            </a:r>
            <a:endParaRPr lang="fr-FR" dirty="0"/>
          </a:p>
        </p:txBody>
      </p:sp>
      <p:sp>
        <p:nvSpPr>
          <p:cNvPr id="3" name="Espace réservé du contenu 2"/>
          <p:cNvSpPr>
            <a:spLocks noGrp="1"/>
          </p:cNvSpPr>
          <p:nvPr>
            <p:ph idx="1"/>
          </p:nvPr>
        </p:nvSpPr>
        <p:spPr/>
        <p:txBody>
          <a:bodyPr>
            <a:normAutofit/>
          </a:bodyPr>
          <a:lstStyle/>
          <a:p>
            <a:r>
              <a:rPr lang="fr-FR" sz="1800" dirty="0"/>
              <a:t>Au 11 mars </a:t>
            </a:r>
            <a:r>
              <a:rPr lang="fr-FR" sz="1800" dirty="0" smtClean="0"/>
              <a:t>2021 :</a:t>
            </a:r>
          </a:p>
          <a:p>
            <a:r>
              <a:rPr lang="fr-FR" sz="1800" dirty="0" smtClean="0"/>
              <a:t> </a:t>
            </a:r>
            <a:r>
              <a:rPr lang="fr-FR" sz="1800" dirty="0"/>
              <a:t>2 162 398 € de FEADER avait été </a:t>
            </a:r>
            <a:r>
              <a:rPr lang="fr-FR" sz="1800" dirty="0" smtClean="0"/>
              <a:t>programmé</a:t>
            </a:r>
          </a:p>
          <a:p>
            <a:r>
              <a:rPr lang="fr-FR" sz="1800" dirty="0" smtClean="0"/>
              <a:t>et </a:t>
            </a:r>
            <a:r>
              <a:rPr lang="fr-FR" sz="1800" dirty="0"/>
              <a:t>2 461 712 € avec les dossiers en </a:t>
            </a:r>
            <a:r>
              <a:rPr lang="fr-FR" sz="1800" dirty="0" smtClean="0"/>
              <a:t>opportunité</a:t>
            </a:r>
          </a:p>
          <a:p>
            <a:endParaRPr lang="fr-FR" sz="1800" dirty="0"/>
          </a:p>
          <a:p>
            <a:r>
              <a:rPr lang="fr-FR" sz="1800" dirty="0" smtClean="0">
                <a:sym typeface="Wingdings" panose="05000000000000000000" pitchFamily="2" charset="2"/>
              </a:rPr>
              <a:t> </a:t>
            </a:r>
            <a:r>
              <a:rPr lang="fr-FR" sz="1800" dirty="0" smtClean="0"/>
              <a:t>soit </a:t>
            </a:r>
            <a:r>
              <a:rPr lang="fr-FR" sz="1800" dirty="0"/>
              <a:t>98% de l’enveloppe initiale, pour 55 actions.</a:t>
            </a:r>
          </a:p>
          <a:p>
            <a:r>
              <a:rPr lang="fr-FR" sz="1800" dirty="0"/>
              <a:t> </a:t>
            </a:r>
          </a:p>
          <a:p>
            <a:endParaRPr lang="fr-FR" sz="1800" dirty="0" smtClean="0"/>
          </a:p>
          <a:p>
            <a:r>
              <a:rPr lang="fr-FR" sz="1800" dirty="0" smtClean="0">
                <a:sym typeface="Wingdings" panose="05000000000000000000" pitchFamily="2" charset="2"/>
              </a:rPr>
              <a:t> </a:t>
            </a:r>
            <a:r>
              <a:rPr lang="fr-FR" sz="1800" dirty="0" smtClean="0"/>
              <a:t>Pour </a:t>
            </a:r>
            <a:r>
              <a:rPr lang="fr-FR" sz="1800" dirty="0"/>
              <a:t>1 euro de FEADER, ce sont </a:t>
            </a:r>
            <a:r>
              <a:rPr lang="fr-FR" sz="1800" dirty="0" smtClean="0"/>
              <a:t>1,81 </a:t>
            </a:r>
            <a:r>
              <a:rPr lang="fr-FR" sz="1800" dirty="0"/>
              <a:t>euros qui ont été investis sur le </a:t>
            </a:r>
            <a:r>
              <a:rPr lang="fr-FR" sz="1800" dirty="0" smtClean="0"/>
              <a:t>territoire.</a:t>
            </a:r>
          </a:p>
          <a:p>
            <a:endParaRPr lang="fr-FR" sz="1800" dirty="0"/>
          </a:p>
          <a:p>
            <a:r>
              <a:rPr lang="fr-FR" sz="1800" dirty="0">
                <a:sym typeface="Wingdings"/>
              </a:rPr>
              <a:t></a:t>
            </a:r>
            <a:r>
              <a:rPr lang="fr-FR" sz="1800" dirty="0"/>
              <a:t> Une enveloppe moyenne de 44 758 </a:t>
            </a:r>
            <a:r>
              <a:rPr lang="fr-FR" sz="1800" dirty="0" smtClean="0"/>
              <a:t>€</a:t>
            </a:r>
            <a:endParaRPr lang="fr-FR" sz="1800" dirty="0"/>
          </a:p>
          <a:p>
            <a:endParaRPr lang="fr-FR" sz="1800" dirty="0"/>
          </a:p>
        </p:txBody>
      </p:sp>
    </p:spTree>
    <p:extLst>
      <p:ext uri="{BB962C8B-B14F-4D97-AF65-F5344CB8AC3E}">
        <p14:creationId xmlns:p14="http://schemas.microsoft.com/office/powerpoint/2010/main" val="376949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Hors FA </a:t>
            </a:r>
            <a:r>
              <a:rPr lang="fr-FR" dirty="0" smtClean="0"/>
              <a:t>5 (coopération) </a:t>
            </a:r>
            <a:r>
              <a:rPr lang="fr-FR" dirty="0" smtClean="0"/>
              <a:t>et </a:t>
            </a:r>
            <a:r>
              <a:rPr lang="fr-FR" dirty="0" smtClean="0"/>
              <a:t>FA6 (gestion)</a:t>
            </a:r>
            <a:endParaRPr lang="fr-FR" dirty="0"/>
          </a:p>
        </p:txBody>
      </p:sp>
      <p:sp>
        <p:nvSpPr>
          <p:cNvPr id="3" name="Espace réservé du contenu 2"/>
          <p:cNvSpPr>
            <a:spLocks noGrp="1"/>
          </p:cNvSpPr>
          <p:nvPr>
            <p:ph idx="1"/>
          </p:nvPr>
        </p:nvSpPr>
        <p:spPr/>
        <p:txBody>
          <a:bodyPr>
            <a:normAutofit/>
          </a:bodyPr>
          <a:lstStyle/>
          <a:p>
            <a:pPr marL="342900" lvl="0" indent="-342900">
              <a:buFont typeface="Wingdings" panose="05000000000000000000" pitchFamily="2" charset="2"/>
              <a:buChar char="§"/>
            </a:pPr>
            <a:r>
              <a:rPr lang="fr-FR" dirty="0"/>
              <a:t>1 786 372  € de FEADER programmé pour 46 </a:t>
            </a:r>
            <a:r>
              <a:rPr lang="fr-FR" dirty="0" smtClean="0"/>
              <a:t>opérations.</a:t>
            </a:r>
          </a:p>
          <a:p>
            <a:pPr marL="342900" lvl="0" indent="-342900">
              <a:buFont typeface="Wingdings" panose="05000000000000000000" pitchFamily="2" charset="2"/>
              <a:buChar char="§"/>
            </a:pPr>
            <a:endParaRPr lang="fr-FR" dirty="0"/>
          </a:p>
          <a:p>
            <a:pPr marL="342900" lvl="0" indent="-342900">
              <a:buFont typeface="Wingdings" panose="05000000000000000000" pitchFamily="2" charset="2"/>
              <a:buChar char="§"/>
            </a:pPr>
            <a:r>
              <a:rPr lang="fr-FR" dirty="0"/>
              <a:t>soit un investissement total sur le territoire de 3 603 064 €</a:t>
            </a:r>
            <a:r>
              <a:rPr lang="fr-FR" dirty="0" smtClean="0"/>
              <a:t>.</a:t>
            </a:r>
          </a:p>
          <a:p>
            <a:pPr marL="342900" lvl="0" indent="-342900">
              <a:buFont typeface="Wingdings" panose="05000000000000000000" pitchFamily="2" charset="2"/>
              <a:buChar char="§"/>
            </a:pPr>
            <a:endParaRPr lang="fr-FR" dirty="0"/>
          </a:p>
          <a:p>
            <a:pPr marL="342900" lvl="0" indent="-342900">
              <a:buFont typeface="Wingdings" panose="05000000000000000000" pitchFamily="2" charset="2"/>
              <a:buChar char="§"/>
            </a:pPr>
            <a:r>
              <a:rPr lang="fr-FR" dirty="0"/>
              <a:t>Un taux multiplicateur de </a:t>
            </a:r>
            <a:r>
              <a:rPr lang="fr-FR" dirty="0" smtClean="0"/>
              <a:t>2,02.</a:t>
            </a:r>
            <a:endParaRPr lang="fr-FR" dirty="0" smtClean="0"/>
          </a:p>
          <a:p>
            <a:pPr marL="342900" lvl="0" indent="-342900">
              <a:buFont typeface="Wingdings" panose="05000000000000000000" pitchFamily="2" charset="2"/>
              <a:buChar char="§"/>
            </a:pPr>
            <a:endParaRPr lang="fr-FR" dirty="0"/>
          </a:p>
          <a:p>
            <a:pPr marL="342900" lvl="0" indent="-342900">
              <a:buFont typeface="Wingdings" panose="05000000000000000000" pitchFamily="2" charset="2"/>
              <a:buChar char="§"/>
            </a:pPr>
            <a:r>
              <a:rPr lang="fr-FR" dirty="0"/>
              <a:t>Une enveloppe moyenne de 38 834 </a:t>
            </a:r>
            <a:r>
              <a:rPr lang="fr-FR" dirty="0" smtClean="0"/>
              <a:t>€.</a:t>
            </a:r>
          </a:p>
          <a:p>
            <a:pPr marL="342900" lvl="0" indent="-342900">
              <a:buFont typeface="Wingdings" panose="05000000000000000000" pitchFamily="2" charset="2"/>
              <a:buChar char="§"/>
            </a:pPr>
            <a:endParaRPr lang="fr-FR" dirty="0"/>
          </a:p>
          <a:p>
            <a:pPr marL="342900" indent="-342900">
              <a:buFont typeface="Wingdings" panose="05000000000000000000" pitchFamily="2" charset="2"/>
              <a:buChar char="§"/>
            </a:pPr>
            <a:r>
              <a:rPr lang="fr-FR" dirty="0" smtClean="0"/>
              <a:t>La </a:t>
            </a:r>
            <a:r>
              <a:rPr lang="fr-FR" dirty="0"/>
              <a:t>médiane se situe à 19 345 €.</a:t>
            </a:r>
          </a:p>
          <a:p>
            <a:pPr marL="342900" lvl="0" indent="-342900">
              <a:buFont typeface="Wingdings" panose="05000000000000000000" pitchFamily="2" charset="2"/>
              <a:buChar char="§"/>
            </a:pPr>
            <a:endParaRPr lang="fr-FR" dirty="0" smtClean="0"/>
          </a:p>
          <a:p>
            <a:pPr marL="342900" lvl="0" indent="-342900">
              <a:buFont typeface="Wingdings" panose="05000000000000000000" pitchFamily="2" charset="2"/>
              <a:buChar char="§"/>
            </a:pPr>
            <a:endParaRPr lang="fr-FR" dirty="0"/>
          </a:p>
          <a:p>
            <a:pPr marL="342900" lvl="0" indent="-342900">
              <a:buFont typeface="Wingdings" panose="05000000000000000000" pitchFamily="2" charset="2"/>
              <a:buChar char="§"/>
            </a:pPr>
            <a:endParaRPr lang="fr-FR" dirty="0"/>
          </a:p>
          <a:p>
            <a:endParaRPr lang="fr-FR" dirty="0"/>
          </a:p>
        </p:txBody>
      </p:sp>
    </p:spTree>
    <p:extLst>
      <p:ext uri="{BB962C8B-B14F-4D97-AF65-F5344CB8AC3E}">
        <p14:creationId xmlns:p14="http://schemas.microsoft.com/office/powerpoint/2010/main" val="376949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financements selon leur origine</a:t>
            </a:r>
            <a:endParaRPr lang="fr-FR" dirty="0"/>
          </a:p>
        </p:txBody>
      </p:sp>
      <p:sp>
        <p:nvSpPr>
          <p:cNvPr id="3" name="Espace réservé du contenu 2"/>
          <p:cNvSpPr>
            <a:spLocks noGrp="1"/>
          </p:cNvSpPr>
          <p:nvPr>
            <p:ph idx="1"/>
          </p:nvPr>
        </p:nvSpPr>
        <p:spPr>
          <a:xfrm>
            <a:off x="664002" y="1218852"/>
            <a:ext cx="4700086" cy="1418059"/>
          </a:xfrm>
        </p:spPr>
        <p:txBody>
          <a:bodyPr>
            <a:noAutofit/>
          </a:bodyPr>
          <a:lstStyle/>
          <a:p>
            <a:pPr marL="342900" indent="-342900">
              <a:buFont typeface="Wingdings" panose="05000000000000000000" pitchFamily="2" charset="2"/>
              <a:buChar char="§"/>
            </a:pPr>
            <a:r>
              <a:rPr lang="fr-FR" sz="1050" dirty="0" smtClean="0"/>
              <a:t>le </a:t>
            </a:r>
            <a:r>
              <a:rPr lang="fr-FR" sz="1050" dirty="0"/>
              <a:t>FEADER est intervenu en moyenne à hauteur de 49 % du budget global.</a:t>
            </a:r>
          </a:p>
          <a:p>
            <a:pPr marL="539750" indent="-274638">
              <a:buFont typeface="Arial" panose="020B0604020202020204" pitchFamily="34" charset="0"/>
              <a:buChar char="•"/>
            </a:pPr>
            <a:r>
              <a:rPr lang="fr-FR" sz="1050" dirty="0"/>
              <a:t>60% pour les actions de la Montagne Noire </a:t>
            </a:r>
          </a:p>
          <a:p>
            <a:pPr marL="539750" indent="-274638">
              <a:buFont typeface="Arial" panose="020B0604020202020204" pitchFamily="34" charset="0"/>
              <a:buChar char="•"/>
            </a:pPr>
            <a:r>
              <a:rPr lang="fr-FR" sz="1050" dirty="0"/>
              <a:t>48% pour celles de Carcassonne Agglo</a:t>
            </a:r>
            <a:r>
              <a:rPr lang="fr-FR" sz="1050" dirty="0" smtClean="0"/>
              <a:t>.</a:t>
            </a:r>
          </a:p>
          <a:p>
            <a:endParaRPr lang="fr-FR" sz="1050" dirty="0" smtClean="0"/>
          </a:p>
          <a:p>
            <a:r>
              <a:rPr lang="fr-FR" sz="1050" dirty="0"/>
              <a:t> </a:t>
            </a:r>
          </a:p>
          <a:p>
            <a:r>
              <a:rPr lang="fr-FR" sz="1050" dirty="0" smtClean="0"/>
              <a:t>Mais, sauf </a:t>
            </a:r>
            <a:r>
              <a:rPr lang="fr-FR" sz="1050" dirty="0"/>
              <a:t>exceptions concernant </a:t>
            </a:r>
            <a:r>
              <a:rPr lang="fr-FR" sz="1050" dirty="0" smtClean="0"/>
              <a:t>quelques gros </a:t>
            </a:r>
            <a:r>
              <a:rPr lang="fr-FR" sz="1050" dirty="0"/>
              <a:t>projets, toutes les actions sont financées par LEADER à hauteur de 64%.</a:t>
            </a:r>
          </a:p>
          <a:p>
            <a:pPr marL="539750" indent="-274638">
              <a:buFont typeface="Arial" panose="020B0604020202020204" pitchFamily="34" charset="0"/>
              <a:buChar char="•"/>
            </a:pPr>
            <a:endParaRPr lang="fr-FR" sz="1050" dirty="0"/>
          </a:p>
          <a:p>
            <a:endParaRPr lang="fr-FR" sz="1200"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4"/>
            <a:ext cx="4795748" cy="2940496"/>
          </a:xfrm>
          <a:prstGeom prst="rect">
            <a:avLst/>
          </a:prstGeom>
          <a:noFill/>
        </p:spPr>
      </p:pic>
      <p:sp>
        <p:nvSpPr>
          <p:cNvPr id="6" name="Espace réservé du contenu 2"/>
          <p:cNvSpPr txBox="1">
            <a:spLocks/>
          </p:cNvSpPr>
          <p:nvPr/>
        </p:nvSpPr>
        <p:spPr>
          <a:xfrm>
            <a:off x="5482342" y="3861048"/>
            <a:ext cx="3341156" cy="1944216"/>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5112"/>
            <a:endParaRPr lang="fr-FR" sz="1600" dirty="0" smtClean="0"/>
          </a:p>
          <a:p>
            <a:pPr marL="342900" indent="-342900">
              <a:buFont typeface="Wingdings" panose="05000000000000000000" pitchFamily="2" charset="2"/>
              <a:buChar char="§"/>
            </a:pPr>
            <a:r>
              <a:rPr lang="fr-FR" sz="1600" dirty="0" smtClean="0"/>
              <a:t>Un autofinancement à hauteur de 26%.</a:t>
            </a:r>
          </a:p>
          <a:p>
            <a:pPr marL="539750" indent="-274638">
              <a:buFont typeface="Arial" panose="020B0604020202020204" pitchFamily="34" charset="0"/>
              <a:buChar char="•"/>
            </a:pPr>
            <a:r>
              <a:rPr lang="fr-FR" sz="1600" dirty="0" smtClean="0"/>
              <a:t>27% pour les actions développées sur le territoire de Carcassonne Agglo.</a:t>
            </a:r>
          </a:p>
          <a:p>
            <a:pPr marL="539750" indent="-274638">
              <a:buFont typeface="Arial" panose="020B0604020202020204" pitchFamily="34" charset="0"/>
              <a:buChar char="•"/>
            </a:pPr>
            <a:r>
              <a:rPr lang="fr-FR" sz="1600" dirty="0" smtClean="0"/>
              <a:t>20% pour celles de la Montagne Noire.</a:t>
            </a:r>
          </a:p>
        </p:txBody>
      </p:sp>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9316" y="1196683"/>
            <a:ext cx="3096344" cy="1842437"/>
          </a:xfrm>
          <a:prstGeom prst="rect">
            <a:avLst/>
          </a:prstGeom>
          <a:noFill/>
        </p:spPr>
      </p:pic>
    </p:spTree>
    <p:extLst>
      <p:ext uri="{BB962C8B-B14F-4D97-AF65-F5344CB8AC3E}">
        <p14:creationId xmlns:p14="http://schemas.microsoft.com/office/powerpoint/2010/main" val="376949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rythme de programmation soutenu</a:t>
            </a:r>
            <a:endParaRPr lang="fr-FR" dirty="0"/>
          </a:p>
        </p:txBody>
      </p:sp>
      <p:sp>
        <p:nvSpPr>
          <p:cNvPr id="3" name="Espace réservé du contenu 2"/>
          <p:cNvSpPr>
            <a:spLocks noGrp="1"/>
          </p:cNvSpPr>
          <p:nvPr>
            <p:ph idx="1"/>
          </p:nvPr>
        </p:nvSpPr>
        <p:spPr>
          <a:xfrm>
            <a:off x="457200" y="1600200"/>
            <a:ext cx="4258816" cy="4525963"/>
          </a:xfrm>
        </p:spPr>
        <p:txBody>
          <a:bodyPr/>
          <a:lstStyle/>
          <a:p>
            <a:endParaRPr lang="fr-FR" sz="2000" dirty="0" smtClean="0"/>
          </a:p>
          <a:p>
            <a:r>
              <a:rPr lang="fr-FR" sz="2000" dirty="0" smtClean="0"/>
              <a:t>Dès </a:t>
            </a:r>
            <a:r>
              <a:rPr lang="fr-FR" sz="2000" dirty="0"/>
              <a:t>2018, 40% du FEADER était programmée, ce taux montant à 80% en 2019</a:t>
            </a:r>
            <a:r>
              <a:rPr lang="fr-FR" sz="2000" dirty="0" smtClean="0"/>
              <a:t>.</a:t>
            </a:r>
          </a:p>
          <a:p>
            <a:endParaRPr lang="fr-FR" sz="2000" dirty="0"/>
          </a:p>
          <a:p>
            <a:r>
              <a:rPr lang="fr-FR" sz="2000" dirty="0" smtClean="0"/>
              <a:t>Au 11 mars 2021 98%.</a:t>
            </a:r>
            <a:r>
              <a:rPr lang="fr-FR" dirty="0"/>
              <a:t> </a:t>
            </a: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918460"/>
            <a:ext cx="3999979" cy="2880320"/>
          </a:xfrm>
          <a:prstGeom prst="rect">
            <a:avLst/>
          </a:prstGeom>
          <a:noFill/>
        </p:spPr>
      </p:pic>
    </p:spTree>
    <p:extLst>
      <p:ext uri="{BB962C8B-B14F-4D97-AF65-F5344CB8AC3E}">
        <p14:creationId xmlns:p14="http://schemas.microsoft.com/office/powerpoint/2010/main" val="376949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2872</TotalTime>
  <Words>1212</Words>
  <Application>Microsoft Office PowerPoint</Application>
  <PresentationFormat>Affichage à l'écran (4:3)</PresentationFormat>
  <Paragraphs>272</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Évaluation finale du programme  LEADER 2014-2020  du GAL Carcassonnais</vt:lpstr>
      <vt:lpstr>La méthode</vt:lpstr>
      <vt:lpstr>La stratégie</vt:lpstr>
      <vt:lpstr>Un GAL dans la moyenne nationale</vt:lpstr>
      <vt:lpstr>La maquette initiale</vt:lpstr>
      <vt:lpstr>La programmation</vt:lpstr>
      <vt:lpstr>Hors FA 5 (coopération) et FA6 (gestion)</vt:lpstr>
      <vt:lpstr>Les financements selon leur origine</vt:lpstr>
      <vt:lpstr>Un rythme de programmation soutenu</vt:lpstr>
      <vt:lpstr>Le Groupe d’Action Locale</vt:lpstr>
      <vt:lpstr>Le comité de programmation</vt:lpstr>
      <vt:lpstr>Le comité de programmation</vt:lpstr>
      <vt:lpstr>Le fonctionnement  du comité de programmation</vt:lpstr>
      <vt:lpstr>La prise de décision</vt:lpstr>
      <vt:lpstr>La gestion du GAL</vt:lpstr>
      <vt:lpstr>L’animation</vt:lpstr>
      <vt:lpstr>Des maîtres d’ouvrage essentiellement privés</vt:lpstr>
      <vt:lpstr>Des niveaux de subvention LEADER variés</vt:lpstr>
      <vt:lpstr>De nombreux investissements</vt:lpstr>
      <vt:lpstr>La nature des actions</vt:lpstr>
      <vt:lpstr>Un programme équilibré sur le territoire</vt:lpstr>
      <vt:lpstr>Des financements équilibrés sur le territoire </vt:lpstr>
      <vt:lpstr>Les impacts sur le territoire</vt:lpstr>
      <vt:lpstr>L’innovation</vt:lpstr>
      <vt:lpstr>Le lien rural urbain</vt:lpstr>
      <vt:lpstr>Le lien entre acteurs</vt:lpstr>
      <vt:lpstr>La plus value de LEADER</vt:lpstr>
      <vt:lpstr>Synthèse</vt:lpstr>
      <vt:lpstr>Synthèse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Sitelle</dc:creator>
  <cp:lastModifiedBy>Sitelle</cp:lastModifiedBy>
  <cp:revision>61</cp:revision>
  <dcterms:created xsi:type="dcterms:W3CDTF">2021-10-08T10:52:00Z</dcterms:created>
  <dcterms:modified xsi:type="dcterms:W3CDTF">2021-10-13T07:06:38Z</dcterms:modified>
</cp:coreProperties>
</file>